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9"/>
  </p:notesMasterIdLst>
  <p:sldIdLst>
    <p:sldId id="278"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 id="296" r:id="rId20"/>
    <p:sldId id="297" r:id="rId21"/>
    <p:sldId id="298" r:id="rId22"/>
    <p:sldId id="299" r:id="rId23"/>
    <p:sldId id="300" r:id="rId24"/>
    <p:sldId id="301" r:id="rId25"/>
    <p:sldId id="302" r:id="rId26"/>
    <p:sldId id="303" r:id="rId27"/>
    <p:sldId id="30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30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41B69B-C933-4CC6-98F8-A510560B8E66}" type="datetimeFigureOut">
              <a:rPr lang="en-IN" smtClean="0"/>
              <a:t>24-11-2021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4ECABB-2692-45E6-82F4-11D3B50A793D}" type="slidenum">
              <a:rPr lang="en-IN" smtClean="0"/>
              <a:t>‹#›</a:t>
            </a:fld>
            <a:endParaRPr lang="en-IN"/>
          </a:p>
        </p:txBody>
      </p:sp>
    </p:spTree>
    <p:extLst>
      <p:ext uri="{BB962C8B-B14F-4D97-AF65-F5344CB8AC3E}">
        <p14:creationId xmlns:p14="http://schemas.microsoft.com/office/powerpoint/2010/main" val="756468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04"/>
          <p:cNvSpPr>
            <a:spLocks noGrp="1" noChangeArrowheads="1"/>
          </p:cNvSpPr>
          <p:nvPr>
            <p:ph type="sldNum" sz="quarter" idx="5"/>
          </p:nvPr>
        </p:nvSpPr>
        <p:spPr>
          <a:noFill/>
        </p:spPr>
        <p:txBody>
          <a:bodyPr/>
          <a:lstStyle>
            <a:lvl1pPr>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1pPr>
            <a:lvl2pPr marL="742950" indent="-28575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9pPr>
          </a:lstStyle>
          <a:p>
            <a:fld id="{4C71BB58-FDBC-4A55-A30B-CD9B8B538D7D}" type="slidenum">
              <a:rPr lang="zh-CN" altLang="en-US" sz="1200" smtClean="0"/>
              <a:pPr/>
              <a:t>2</a:t>
            </a:fld>
            <a:endParaRPr lang="zh-CN" altLang="en-US" sz="1200" smtClean="0"/>
          </a:p>
        </p:txBody>
      </p:sp>
      <p:sp>
        <p:nvSpPr>
          <p:cNvPr id="28675" name="Rectangle 822"/>
          <p:cNvSpPr>
            <a:spLocks noGrp="1" noRot="1" noChangeAspect="1" noChangeArrowheads="1" noTextEdit="1"/>
          </p:cNvSpPr>
          <p:nvPr>
            <p:ph type="sldImg"/>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8676" name="Rectangle 824"/>
          <p:cNvSpPr>
            <a:spLocks noGrp="1" noChangeArrowheads="1"/>
          </p:cNvSpPr>
          <p:nvPr>
            <p:ph type="body" idx="1"/>
          </p:nvPr>
        </p:nvSpPr>
        <p:spPr>
          <a:noFill/>
        </p:spPr>
        <p:txBody>
          <a:bodyPr/>
          <a:lstStyle/>
          <a:p>
            <a:pPr eaLnBrk="1" hangingPunct="1"/>
            <a:r>
              <a:rPr lang="en-US" altLang="zh-CN" smtClean="0"/>
              <a:t>Impt to know the difference between pre-existing DM that manifest during pregnancy vs. GDM. Each results in different consequences: effects of organogenesis. For women who develop GDM before 20 wks of gestation and have an elevated HgbA1c, they most likely have had pre-existing DM.</a:t>
            </a:r>
            <a:endParaRPr lang="en-US" altLang="en-US" smtClean="0"/>
          </a:p>
        </p:txBody>
      </p:sp>
    </p:spTree>
    <p:extLst>
      <p:ext uri="{BB962C8B-B14F-4D97-AF65-F5344CB8AC3E}">
        <p14:creationId xmlns:p14="http://schemas.microsoft.com/office/powerpoint/2010/main" val="533710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04"/>
          <p:cNvSpPr>
            <a:spLocks noGrp="1" noChangeArrowheads="1"/>
          </p:cNvSpPr>
          <p:nvPr>
            <p:ph type="sldNum" sz="quarter" idx="5"/>
          </p:nvPr>
        </p:nvSpPr>
        <p:spPr>
          <a:noFill/>
        </p:spPr>
        <p:txBody>
          <a:bodyPr/>
          <a:lstStyle>
            <a:lvl1pPr>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1pPr>
            <a:lvl2pPr marL="742950" indent="-28575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9pPr>
          </a:lstStyle>
          <a:p>
            <a:fld id="{9C03F2BA-AAB9-4B71-80BA-CE8333F75039}" type="slidenum">
              <a:rPr lang="zh-CN" altLang="en-US" sz="1200" smtClean="0"/>
              <a:pPr/>
              <a:t>8</a:t>
            </a:fld>
            <a:endParaRPr lang="zh-CN" altLang="en-US" sz="1200" smtClean="0"/>
          </a:p>
        </p:txBody>
      </p:sp>
      <p:sp>
        <p:nvSpPr>
          <p:cNvPr id="35843" name="Rectangle 866"/>
          <p:cNvSpPr>
            <a:spLocks noGrp="1" noRot="1" noChangeAspect="1" noChangeArrowheads="1" noTextEdit="1"/>
          </p:cNvSpPr>
          <p:nvPr>
            <p:ph type="sldImg"/>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5844" name="Rectangle 868"/>
          <p:cNvSpPr>
            <a:spLocks noGrp="1" noChangeArrowheads="1"/>
          </p:cNvSpPr>
          <p:nvPr>
            <p:ph type="body" idx="1"/>
          </p:nvPr>
        </p:nvSpPr>
        <p:spPr>
          <a:noFill/>
        </p:spPr>
        <p:txBody>
          <a:bodyPr/>
          <a:lstStyle/>
          <a:p>
            <a:pPr eaLnBrk="1" hangingPunct="1"/>
            <a:r>
              <a:rPr lang="en-US" altLang="zh-CN" smtClean="0"/>
              <a:t>a 50 g one hour oral glucose load, administered without regard to the time of the day or the time of last meal.</a:t>
            </a:r>
            <a:endParaRPr lang="en-US" altLang="en-US" smtClean="0"/>
          </a:p>
          <a:p>
            <a:pPr eaLnBrk="1" hangingPunct="1"/>
            <a:r>
              <a:rPr lang="en-US" altLang="zh-CN" smtClean="0"/>
              <a:t>A value of 200 mg/dL on screening is so likely to be associated with the dx of GDM that the GTT need not to be performed and treatment can be started.</a:t>
            </a:r>
            <a:endParaRPr lang="en-US" altLang="en-US" smtClean="0"/>
          </a:p>
        </p:txBody>
      </p:sp>
    </p:spTree>
    <p:extLst>
      <p:ext uri="{BB962C8B-B14F-4D97-AF65-F5344CB8AC3E}">
        <p14:creationId xmlns:p14="http://schemas.microsoft.com/office/powerpoint/2010/main" val="3162367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04"/>
          <p:cNvSpPr>
            <a:spLocks noGrp="1" noChangeArrowheads="1"/>
          </p:cNvSpPr>
          <p:nvPr>
            <p:ph type="sldNum" sz="quarter" idx="5"/>
          </p:nvPr>
        </p:nvSpPr>
        <p:spPr>
          <a:noFill/>
        </p:spPr>
        <p:txBody>
          <a:bodyPr/>
          <a:lstStyle>
            <a:lvl1pPr>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1pPr>
            <a:lvl2pPr marL="742950" indent="-28575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9pPr>
          </a:lstStyle>
          <a:p>
            <a:fld id="{BFECE729-5A1F-4F5E-A748-2D9C0F5F5E08}" type="slidenum">
              <a:rPr lang="zh-CN" altLang="en-US" sz="1200" smtClean="0"/>
              <a:pPr/>
              <a:t>11</a:t>
            </a:fld>
            <a:endParaRPr lang="zh-CN" altLang="en-US" sz="1200" smtClean="0"/>
          </a:p>
        </p:txBody>
      </p:sp>
      <p:sp>
        <p:nvSpPr>
          <p:cNvPr id="39939" name="Rectangle 928"/>
          <p:cNvSpPr>
            <a:spLocks noGrp="1" noRot="1" noChangeAspect="1" noChangeArrowheads="1" noTextEdit="1"/>
          </p:cNvSpPr>
          <p:nvPr>
            <p:ph type="sldImg"/>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39940" name="Rectangle 930"/>
          <p:cNvSpPr>
            <a:spLocks noGrp="1" noChangeArrowheads="1"/>
          </p:cNvSpPr>
          <p:nvPr>
            <p:ph type="body" idx="1"/>
          </p:nvPr>
        </p:nvSpPr>
        <p:spPr>
          <a:noFill/>
        </p:spPr>
        <p:txBody>
          <a:bodyPr/>
          <a:lstStyle/>
          <a:p>
            <a:pPr marL="228600" indent="-228600" eaLnBrk="1" hangingPunct="1"/>
            <a:r>
              <a:rPr lang="en-US" altLang="zh-CN" smtClean="0"/>
              <a:t>(performed after an overnight fast with the patient consuming her usual unrestricted daily diet in the 3 days preceding the test) </a:t>
            </a:r>
            <a:endParaRPr lang="en-US" altLang="en-US" smtClean="0"/>
          </a:p>
          <a:p>
            <a:pPr marL="228600" indent="-228600" eaLnBrk="1" hangingPunct="1"/>
            <a:r>
              <a:rPr lang="en-US" altLang="zh-CN" smtClean="0"/>
              <a:t>Two or more abnormal values are diagnostic for GDM.</a:t>
            </a:r>
            <a:endParaRPr lang="en-US" altLang="en-US" smtClean="0"/>
          </a:p>
        </p:txBody>
      </p:sp>
    </p:spTree>
    <p:extLst>
      <p:ext uri="{BB962C8B-B14F-4D97-AF65-F5344CB8AC3E}">
        <p14:creationId xmlns:p14="http://schemas.microsoft.com/office/powerpoint/2010/main" val="195656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04"/>
          <p:cNvSpPr>
            <a:spLocks noGrp="1" noChangeArrowheads="1"/>
          </p:cNvSpPr>
          <p:nvPr>
            <p:ph type="sldNum" sz="quarter" idx="5"/>
          </p:nvPr>
        </p:nvSpPr>
        <p:spPr>
          <a:noFill/>
        </p:spPr>
        <p:txBody>
          <a:bodyPr/>
          <a:lstStyle>
            <a:lvl1pPr>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1pPr>
            <a:lvl2pPr marL="742950" indent="-28575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9pPr>
          </a:lstStyle>
          <a:p>
            <a:fld id="{50F6FCDC-BA25-40AC-A1F4-F383703A8174}" type="slidenum">
              <a:rPr lang="zh-CN" altLang="en-US" sz="1200" smtClean="0"/>
              <a:pPr/>
              <a:t>12</a:t>
            </a:fld>
            <a:endParaRPr lang="zh-CN" altLang="en-US" sz="1200" smtClean="0"/>
          </a:p>
        </p:txBody>
      </p:sp>
      <p:sp>
        <p:nvSpPr>
          <p:cNvPr id="41987" name="Rectangle 936"/>
          <p:cNvSpPr>
            <a:spLocks noGrp="1" noRot="1" noChangeAspect="1" noChangeArrowheads="1" noTextEdit="1"/>
          </p:cNvSpPr>
          <p:nvPr>
            <p:ph type="sldImg"/>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41988" name="Rectangle 938"/>
          <p:cNvSpPr>
            <a:spLocks noGrp="1" noChangeArrowheads="1"/>
          </p:cNvSpPr>
          <p:nvPr>
            <p:ph type="body" idx="1"/>
          </p:nvPr>
        </p:nvSpPr>
        <p:spPr>
          <a:noFill/>
        </p:spPr>
        <p:txBody>
          <a:bodyPr/>
          <a:lstStyle/>
          <a:p>
            <a:pPr eaLnBrk="1" hangingPunct="1"/>
            <a:r>
              <a:rPr lang="en-US" altLang="zh-CN" smtClean="0"/>
              <a:t>A multidisciplinary approach with a dietitian, a nurse, a diabetic educator, a social worker and a physician is used.</a:t>
            </a:r>
            <a:endParaRPr lang="en-US" altLang="en-US" smtClean="0"/>
          </a:p>
        </p:txBody>
      </p:sp>
    </p:spTree>
    <p:extLst>
      <p:ext uri="{BB962C8B-B14F-4D97-AF65-F5344CB8AC3E}">
        <p14:creationId xmlns:p14="http://schemas.microsoft.com/office/powerpoint/2010/main" val="3520584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04"/>
          <p:cNvSpPr>
            <a:spLocks noGrp="1" noChangeArrowheads="1"/>
          </p:cNvSpPr>
          <p:nvPr>
            <p:ph type="sldNum" sz="quarter" idx="5"/>
          </p:nvPr>
        </p:nvSpPr>
        <p:spPr>
          <a:noFill/>
        </p:spPr>
        <p:txBody>
          <a:bodyPr/>
          <a:lstStyle>
            <a:lvl1pPr>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1pPr>
            <a:lvl2pPr marL="742950" indent="-28575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9pPr>
          </a:lstStyle>
          <a:p>
            <a:fld id="{1DFD509E-6691-40C2-A244-70FB1BBD3493}" type="slidenum">
              <a:rPr lang="zh-CN" altLang="en-US" sz="1200" smtClean="0"/>
              <a:pPr/>
              <a:t>17</a:t>
            </a:fld>
            <a:endParaRPr lang="zh-CN" altLang="en-US" sz="1200" smtClean="0"/>
          </a:p>
        </p:txBody>
      </p:sp>
      <p:sp>
        <p:nvSpPr>
          <p:cNvPr id="48131" name="Rectangle 964"/>
          <p:cNvSpPr>
            <a:spLocks noGrp="1" noRot="1" noChangeAspect="1" noChangeArrowheads="1" noTextEdit="1"/>
          </p:cNvSpPr>
          <p:nvPr>
            <p:ph type="sldImg"/>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48132" name="Rectangle 966"/>
          <p:cNvSpPr>
            <a:spLocks noGrp="1" noChangeArrowheads="1"/>
          </p:cNvSpPr>
          <p:nvPr>
            <p:ph type="body" idx="1"/>
          </p:nvPr>
        </p:nvSpPr>
        <p:spPr>
          <a:noFill/>
        </p:spPr>
        <p:txBody>
          <a:bodyPr/>
          <a:lstStyle/>
          <a:p>
            <a:pPr eaLnBrk="1" hangingPunct="1"/>
            <a:r>
              <a:rPr lang="en-US" altLang="zh-CN" smtClean="0"/>
              <a:t>The goal of insulin therapy is to maintain glucose levels below the above values.</a:t>
            </a:r>
            <a:endParaRPr lang="en-US" altLang="en-US" smtClean="0"/>
          </a:p>
          <a:p>
            <a:pPr eaLnBrk="1" hangingPunct="1"/>
            <a:endParaRPr lang="zh-CN" altLang="en-US" smtClean="0"/>
          </a:p>
        </p:txBody>
      </p:sp>
    </p:spTree>
    <p:extLst>
      <p:ext uri="{BB962C8B-B14F-4D97-AF65-F5344CB8AC3E}">
        <p14:creationId xmlns:p14="http://schemas.microsoft.com/office/powerpoint/2010/main" val="23742603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04"/>
          <p:cNvSpPr>
            <a:spLocks noGrp="1" noChangeArrowheads="1"/>
          </p:cNvSpPr>
          <p:nvPr>
            <p:ph type="sldNum" sz="quarter" idx="5"/>
          </p:nvPr>
        </p:nvSpPr>
        <p:spPr>
          <a:noFill/>
        </p:spPr>
        <p:txBody>
          <a:bodyPr/>
          <a:lstStyle>
            <a:lvl1pPr>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1pPr>
            <a:lvl2pPr marL="742950" indent="-28575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9pPr>
          </a:lstStyle>
          <a:p>
            <a:fld id="{DA5BF2CD-CC92-4EA0-9275-A29C1ACE82DA}" type="slidenum">
              <a:rPr lang="zh-CN" altLang="en-US" sz="1200" smtClean="0"/>
              <a:pPr/>
              <a:t>18</a:t>
            </a:fld>
            <a:endParaRPr lang="zh-CN" altLang="en-US" sz="1200" smtClean="0"/>
          </a:p>
        </p:txBody>
      </p:sp>
      <p:sp>
        <p:nvSpPr>
          <p:cNvPr id="50179" name="Rectangle 974"/>
          <p:cNvSpPr>
            <a:spLocks noGrp="1" noRot="1" noChangeAspect="1" noChangeArrowheads="1" noTextEdit="1"/>
          </p:cNvSpPr>
          <p:nvPr>
            <p:ph type="sldImg"/>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50180" name="Rectangle 976"/>
          <p:cNvSpPr>
            <a:spLocks noGrp="1" noChangeArrowheads="1"/>
          </p:cNvSpPr>
          <p:nvPr>
            <p:ph type="body" idx="1"/>
          </p:nvPr>
        </p:nvSpPr>
        <p:spPr>
          <a:noFill/>
        </p:spPr>
        <p:txBody>
          <a:bodyPr/>
          <a:lstStyle/>
          <a:p>
            <a:pPr eaLnBrk="1" hangingPunct="1"/>
            <a:r>
              <a:rPr lang="en-US" altLang="zh-CN" smtClean="0"/>
              <a:t>If fetal macrosomnia is detected, with accelerated growth of the fetal abdominal circumference, and fetal wt estimated &gt;4500 g, cesarean delivery should be considered to reduce the risk of shoulder dystocia.</a:t>
            </a:r>
            <a:endParaRPr lang="en-US" altLang="en-US" smtClean="0"/>
          </a:p>
        </p:txBody>
      </p:sp>
    </p:spTree>
    <p:extLst>
      <p:ext uri="{BB962C8B-B14F-4D97-AF65-F5344CB8AC3E}">
        <p14:creationId xmlns:p14="http://schemas.microsoft.com/office/powerpoint/2010/main" val="2396975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04"/>
          <p:cNvSpPr>
            <a:spLocks noGrp="1" noChangeArrowheads="1"/>
          </p:cNvSpPr>
          <p:nvPr>
            <p:ph type="sldNum" sz="quarter" idx="5"/>
          </p:nvPr>
        </p:nvSpPr>
        <p:spPr>
          <a:noFill/>
        </p:spPr>
        <p:txBody>
          <a:bodyPr/>
          <a:lstStyle>
            <a:lvl1pPr>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1pPr>
            <a:lvl2pPr marL="742950" indent="-28575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9pPr>
          </a:lstStyle>
          <a:p>
            <a:fld id="{6EAEE104-F923-4D6E-85A1-89B5AEFA9E06}" type="slidenum">
              <a:rPr lang="zh-CN" altLang="en-US" sz="1200" smtClean="0"/>
              <a:pPr/>
              <a:t>19</a:t>
            </a:fld>
            <a:endParaRPr lang="zh-CN" altLang="en-US" sz="1200" smtClean="0"/>
          </a:p>
        </p:txBody>
      </p:sp>
      <p:sp>
        <p:nvSpPr>
          <p:cNvPr id="52227" name="Rectangle 982"/>
          <p:cNvSpPr>
            <a:spLocks noGrp="1" noRot="1" noChangeAspect="1" noChangeArrowheads="1" noTextEdit="1"/>
          </p:cNvSpPr>
          <p:nvPr>
            <p:ph type="sldImg"/>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52228" name="Rectangle 984"/>
          <p:cNvSpPr>
            <a:spLocks noGrp="1" noChangeArrowheads="1"/>
          </p:cNvSpPr>
          <p:nvPr>
            <p:ph type="body" idx="1"/>
          </p:nvPr>
        </p:nvSpPr>
        <p:spPr>
          <a:noFill/>
        </p:spPr>
        <p:txBody>
          <a:bodyPr/>
          <a:lstStyle/>
          <a:p>
            <a:pPr eaLnBrk="1" hangingPunct="1"/>
            <a:r>
              <a:rPr lang="en-US" altLang="zh-CN" smtClean="0"/>
              <a:t>If delivery is scheduled before 39 wks gestation, an amniocentesis to assess for fetal lung maturity is performed.</a:t>
            </a:r>
            <a:endParaRPr lang="en-US" altLang="en-US" smtClean="0"/>
          </a:p>
          <a:p>
            <a:pPr eaLnBrk="1" hangingPunct="1"/>
            <a:r>
              <a:rPr lang="en-US" altLang="zh-CN" smtClean="0"/>
              <a:t>If corticosteroids are used to accelerate lung maturity, insulin requirement needs to be increased in the next 5 days. </a:t>
            </a:r>
            <a:endParaRPr lang="en-US" altLang="en-US" smtClean="0"/>
          </a:p>
          <a:p>
            <a:pPr eaLnBrk="1" hangingPunct="1"/>
            <a:r>
              <a:rPr lang="en-US" altLang="zh-CN" smtClean="0"/>
              <a:t>[Transient hyperglycemia; the steroid effect begins approximately 12 hours after the first dose and may last for five days. Blood glucose conc is checked  q1-2 for 48 hrs after betamethasone is administered.]</a:t>
            </a:r>
            <a:endParaRPr lang="en-US" altLang="en-US" smtClean="0"/>
          </a:p>
          <a:p>
            <a:pPr eaLnBrk="1" hangingPunct="1"/>
            <a:r>
              <a:rPr lang="en-US" altLang="zh-CN" smtClean="0"/>
              <a:t>[Elective early delivery was done in the past to prevent fetal death. No longer necessary given better glycemic control and better methods of fetal surveillance.]</a:t>
            </a:r>
            <a:endParaRPr lang="en-US" altLang="en-US" smtClean="0"/>
          </a:p>
          <a:p>
            <a:pPr eaLnBrk="1" hangingPunct="1"/>
            <a:r>
              <a:rPr lang="en-US" altLang="zh-CN" smtClean="0"/>
              <a:t>In pts with well controlled GDM, there is no evidence to support routine delivery before 40 wks of gestation.</a:t>
            </a:r>
            <a:endParaRPr lang="en-US" altLang="en-US" smtClean="0"/>
          </a:p>
          <a:p>
            <a:pPr eaLnBrk="1" hangingPunct="1"/>
            <a:r>
              <a:rPr lang="en-US" altLang="zh-CN" smtClean="0"/>
              <a:t>There is also no data to support cesarean delivery purely on the basis of GDM. If estimated fetal wt &gt;4500 g, cesarean delivery may be considered since it may reduce the likelihood of permanent brachial plexus injury in the infant. (3)</a:t>
            </a:r>
            <a:endParaRPr lang="en-US" altLang="en-US" smtClean="0"/>
          </a:p>
        </p:txBody>
      </p:sp>
    </p:spTree>
    <p:extLst>
      <p:ext uri="{BB962C8B-B14F-4D97-AF65-F5344CB8AC3E}">
        <p14:creationId xmlns:p14="http://schemas.microsoft.com/office/powerpoint/2010/main" val="2264157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04"/>
          <p:cNvSpPr>
            <a:spLocks noGrp="1" noChangeArrowheads="1"/>
          </p:cNvSpPr>
          <p:nvPr>
            <p:ph type="sldNum" sz="quarter" idx="5"/>
          </p:nvPr>
        </p:nvSpPr>
        <p:spPr>
          <a:noFill/>
        </p:spPr>
        <p:txBody>
          <a:bodyPr/>
          <a:lstStyle>
            <a:lvl1pPr>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1pPr>
            <a:lvl2pPr marL="742950" indent="-28575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9pPr>
          </a:lstStyle>
          <a:p>
            <a:fld id="{EC5EAF8D-FEBD-4B1A-B718-D73BD882912B}" type="slidenum">
              <a:rPr lang="zh-CN" altLang="en-US" sz="1200" smtClean="0"/>
              <a:pPr/>
              <a:t>24</a:t>
            </a:fld>
            <a:endParaRPr lang="zh-CN" altLang="en-US" sz="1200" smtClean="0"/>
          </a:p>
        </p:txBody>
      </p:sp>
      <p:sp>
        <p:nvSpPr>
          <p:cNvPr id="58371" name="Rectangle 1008"/>
          <p:cNvSpPr>
            <a:spLocks noGrp="1" noRot="1" noChangeAspect="1" noChangeArrowheads="1" noTextEdit="1"/>
          </p:cNvSpPr>
          <p:nvPr>
            <p:ph type="sldImg"/>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58372" name="Rectangle 1010"/>
          <p:cNvSpPr>
            <a:spLocks noGrp="1" noChangeArrowheads="1"/>
          </p:cNvSpPr>
          <p:nvPr>
            <p:ph type="body" idx="1"/>
          </p:nvPr>
        </p:nvSpPr>
        <p:spPr>
          <a:noFill/>
        </p:spPr>
        <p:txBody>
          <a:bodyPr/>
          <a:lstStyle/>
          <a:p>
            <a:pPr eaLnBrk="1" hangingPunct="1"/>
            <a:r>
              <a:rPr lang="en-US" altLang="zh-CN" smtClean="0"/>
              <a:t>Insulin requirements decrease rapidly after delivery. As insulin resistance quickly resolves, so does the need for insulin. Women who are dx with GDM early in gestation who are obese and have required insulin/glyburide therapy are most likely to demonstrate persistent glucose intolerance or DM.</a:t>
            </a:r>
            <a:endParaRPr lang="en-US" altLang="en-US" smtClean="0"/>
          </a:p>
          <a:p>
            <a:pPr eaLnBrk="1" hangingPunct="1"/>
            <a:endParaRPr lang="en-US" altLang="zh-CN" smtClean="0"/>
          </a:p>
          <a:p>
            <a:pPr eaLnBrk="1" hangingPunct="1"/>
            <a:endParaRPr lang="en-US" altLang="zh-CN" smtClean="0"/>
          </a:p>
        </p:txBody>
      </p:sp>
    </p:spTree>
    <p:extLst>
      <p:ext uri="{BB962C8B-B14F-4D97-AF65-F5344CB8AC3E}">
        <p14:creationId xmlns:p14="http://schemas.microsoft.com/office/powerpoint/2010/main" val="3420564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9DCB97-78E7-4A76-9F37-2748FDD26189}" type="datetimeFigureOut">
              <a:rPr lang="en-IN" smtClean="0"/>
              <a:t>24-11-2021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CF39C3-91C2-4FD7-9AA7-0BBC385CE86C}" type="slidenum">
              <a:rPr lang="en-IN" smtClean="0"/>
              <a:t>‹#›</a:t>
            </a:fld>
            <a:endParaRPr lang="en-IN"/>
          </a:p>
        </p:txBody>
      </p:sp>
    </p:spTree>
    <p:extLst>
      <p:ext uri="{BB962C8B-B14F-4D97-AF65-F5344CB8AC3E}">
        <p14:creationId xmlns:p14="http://schemas.microsoft.com/office/powerpoint/2010/main" val="3082546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9DCB97-78E7-4A76-9F37-2748FDD26189}" type="datetimeFigureOut">
              <a:rPr lang="en-IN" smtClean="0"/>
              <a:t>24-11-2021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CF39C3-91C2-4FD7-9AA7-0BBC385CE86C}" type="slidenum">
              <a:rPr lang="en-IN" smtClean="0"/>
              <a:t>‹#›</a:t>
            </a:fld>
            <a:endParaRPr lang="en-IN"/>
          </a:p>
        </p:txBody>
      </p:sp>
    </p:spTree>
    <p:extLst>
      <p:ext uri="{BB962C8B-B14F-4D97-AF65-F5344CB8AC3E}">
        <p14:creationId xmlns:p14="http://schemas.microsoft.com/office/powerpoint/2010/main" val="3934195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9DCB97-78E7-4A76-9F37-2748FDD26189}" type="datetimeFigureOut">
              <a:rPr lang="en-IN" smtClean="0"/>
              <a:t>24-11-2021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CF39C3-91C2-4FD7-9AA7-0BBC385CE86C}"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969060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9DCB97-78E7-4A76-9F37-2748FDD26189}" type="datetimeFigureOut">
              <a:rPr lang="en-IN" smtClean="0"/>
              <a:t>24-11-2021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CF39C3-91C2-4FD7-9AA7-0BBC385CE86C}" type="slidenum">
              <a:rPr lang="en-IN" smtClean="0"/>
              <a:t>‹#›</a:t>
            </a:fld>
            <a:endParaRPr lang="en-IN"/>
          </a:p>
        </p:txBody>
      </p:sp>
    </p:spTree>
    <p:extLst>
      <p:ext uri="{BB962C8B-B14F-4D97-AF65-F5344CB8AC3E}">
        <p14:creationId xmlns:p14="http://schemas.microsoft.com/office/powerpoint/2010/main" val="678098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9DCB97-78E7-4A76-9F37-2748FDD26189}" type="datetimeFigureOut">
              <a:rPr lang="en-IN" smtClean="0"/>
              <a:t>24-11-2021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CF39C3-91C2-4FD7-9AA7-0BBC385CE86C}"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676262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9DCB97-78E7-4A76-9F37-2748FDD26189}" type="datetimeFigureOut">
              <a:rPr lang="en-IN" smtClean="0"/>
              <a:t>24-11-2021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CF39C3-91C2-4FD7-9AA7-0BBC385CE86C}" type="slidenum">
              <a:rPr lang="en-IN" smtClean="0"/>
              <a:t>‹#›</a:t>
            </a:fld>
            <a:endParaRPr lang="en-IN"/>
          </a:p>
        </p:txBody>
      </p:sp>
    </p:spTree>
    <p:extLst>
      <p:ext uri="{BB962C8B-B14F-4D97-AF65-F5344CB8AC3E}">
        <p14:creationId xmlns:p14="http://schemas.microsoft.com/office/powerpoint/2010/main" val="7591413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9DCB97-78E7-4A76-9F37-2748FDD26189}" type="datetimeFigureOut">
              <a:rPr lang="en-IN" smtClean="0"/>
              <a:t>24-11-2021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CF39C3-91C2-4FD7-9AA7-0BBC385CE86C}" type="slidenum">
              <a:rPr lang="en-IN" smtClean="0"/>
              <a:t>‹#›</a:t>
            </a:fld>
            <a:endParaRPr lang="en-IN"/>
          </a:p>
        </p:txBody>
      </p:sp>
    </p:spTree>
    <p:extLst>
      <p:ext uri="{BB962C8B-B14F-4D97-AF65-F5344CB8AC3E}">
        <p14:creationId xmlns:p14="http://schemas.microsoft.com/office/powerpoint/2010/main" val="2465902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9DCB97-78E7-4A76-9F37-2748FDD26189}" type="datetimeFigureOut">
              <a:rPr lang="en-IN" smtClean="0"/>
              <a:t>24-11-2021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CF39C3-91C2-4FD7-9AA7-0BBC385CE86C}" type="slidenum">
              <a:rPr lang="en-IN" smtClean="0"/>
              <a:t>‹#›</a:t>
            </a:fld>
            <a:endParaRPr lang="en-IN"/>
          </a:p>
        </p:txBody>
      </p:sp>
    </p:spTree>
    <p:extLst>
      <p:ext uri="{BB962C8B-B14F-4D97-AF65-F5344CB8AC3E}">
        <p14:creationId xmlns:p14="http://schemas.microsoft.com/office/powerpoint/2010/main" val="1473047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9DCB97-78E7-4A76-9F37-2748FDD26189}" type="datetimeFigureOut">
              <a:rPr lang="en-IN" smtClean="0"/>
              <a:t>24-11-2021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CF39C3-91C2-4FD7-9AA7-0BBC385CE86C}" type="slidenum">
              <a:rPr lang="en-IN" smtClean="0"/>
              <a:t>‹#›</a:t>
            </a:fld>
            <a:endParaRPr lang="en-IN"/>
          </a:p>
        </p:txBody>
      </p:sp>
    </p:spTree>
    <p:extLst>
      <p:ext uri="{BB962C8B-B14F-4D97-AF65-F5344CB8AC3E}">
        <p14:creationId xmlns:p14="http://schemas.microsoft.com/office/powerpoint/2010/main" val="2071405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A9DCB97-78E7-4A76-9F37-2748FDD26189}" type="datetimeFigureOut">
              <a:rPr lang="en-IN" smtClean="0"/>
              <a:t>24-11-2021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0CF39C3-91C2-4FD7-9AA7-0BBC385CE86C}" type="slidenum">
              <a:rPr lang="en-IN" smtClean="0"/>
              <a:t>‹#›</a:t>
            </a:fld>
            <a:endParaRPr lang="en-IN"/>
          </a:p>
        </p:txBody>
      </p:sp>
    </p:spTree>
    <p:extLst>
      <p:ext uri="{BB962C8B-B14F-4D97-AF65-F5344CB8AC3E}">
        <p14:creationId xmlns:p14="http://schemas.microsoft.com/office/powerpoint/2010/main" val="1102086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9DCB97-78E7-4A76-9F37-2748FDD26189}" type="datetimeFigureOut">
              <a:rPr lang="en-IN" smtClean="0"/>
              <a:t>24-11-2021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0CF39C3-91C2-4FD7-9AA7-0BBC385CE86C}" type="slidenum">
              <a:rPr lang="en-IN" smtClean="0"/>
              <a:t>‹#›</a:t>
            </a:fld>
            <a:endParaRPr lang="en-IN"/>
          </a:p>
        </p:txBody>
      </p:sp>
    </p:spTree>
    <p:extLst>
      <p:ext uri="{BB962C8B-B14F-4D97-AF65-F5344CB8AC3E}">
        <p14:creationId xmlns:p14="http://schemas.microsoft.com/office/powerpoint/2010/main" val="1680732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9DCB97-78E7-4A76-9F37-2748FDD26189}" type="datetimeFigureOut">
              <a:rPr lang="en-IN" smtClean="0"/>
              <a:t>24-11-2021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0CF39C3-91C2-4FD7-9AA7-0BBC385CE86C}" type="slidenum">
              <a:rPr lang="en-IN" smtClean="0"/>
              <a:t>‹#›</a:t>
            </a:fld>
            <a:endParaRPr lang="en-IN"/>
          </a:p>
        </p:txBody>
      </p:sp>
    </p:spTree>
    <p:extLst>
      <p:ext uri="{BB962C8B-B14F-4D97-AF65-F5344CB8AC3E}">
        <p14:creationId xmlns:p14="http://schemas.microsoft.com/office/powerpoint/2010/main" val="3805980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9DCB97-78E7-4A76-9F37-2748FDD26189}" type="datetimeFigureOut">
              <a:rPr lang="en-IN" smtClean="0"/>
              <a:t>24-11-2021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0CF39C3-91C2-4FD7-9AA7-0BBC385CE86C}" type="slidenum">
              <a:rPr lang="en-IN" smtClean="0"/>
              <a:t>‹#›</a:t>
            </a:fld>
            <a:endParaRPr lang="en-IN"/>
          </a:p>
        </p:txBody>
      </p:sp>
    </p:spTree>
    <p:extLst>
      <p:ext uri="{BB962C8B-B14F-4D97-AF65-F5344CB8AC3E}">
        <p14:creationId xmlns:p14="http://schemas.microsoft.com/office/powerpoint/2010/main" val="101932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9DCB97-78E7-4A76-9F37-2748FDD26189}" type="datetimeFigureOut">
              <a:rPr lang="en-IN" smtClean="0"/>
              <a:t>24-11-2021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0CF39C3-91C2-4FD7-9AA7-0BBC385CE86C}" type="slidenum">
              <a:rPr lang="en-IN" smtClean="0"/>
              <a:t>‹#›</a:t>
            </a:fld>
            <a:endParaRPr lang="en-IN"/>
          </a:p>
        </p:txBody>
      </p:sp>
    </p:spTree>
    <p:extLst>
      <p:ext uri="{BB962C8B-B14F-4D97-AF65-F5344CB8AC3E}">
        <p14:creationId xmlns:p14="http://schemas.microsoft.com/office/powerpoint/2010/main" val="685369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A9DCB97-78E7-4A76-9F37-2748FDD26189}" type="datetimeFigureOut">
              <a:rPr lang="en-IN" smtClean="0"/>
              <a:t>24-11-2021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0CF39C3-91C2-4FD7-9AA7-0BBC385CE86C}" type="slidenum">
              <a:rPr lang="en-IN" smtClean="0"/>
              <a:t>‹#›</a:t>
            </a:fld>
            <a:endParaRPr lang="en-IN"/>
          </a:p>
        </p:txBody>
      </p:sp>
    </p:spTree>
    <p:extLst>
      <p:ext uri="{BB962C8B-B14F-4D97-AF65-F5344CB8AC3E}">
        <p14:creationId xmlns:p14="http://schemas.microsoft.com/office/powerpoint/2010/main" val="45537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A9DCB97-78E7-4A76-9F37-2748FDD26189}" type="datetimeFigureOut">
              <a:rPr lang="en-IN" smtClean="0"/>
              <a:t>24-11-2021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0CF39C3-91C2-4FD7-9AA7-0BBC385CE86C}" type="slidenum">
              <a:rPr lang="en-IN" smtClean="0"/>
              <a:t>‹#›</a:t>
            </a:fld>
            <a:endParaRPr lang="en-IN"/>
          </a:p>
        </p:txBody>
      </p:sp>
    </p:spTree>
    <p:extLst>
      <p:ext uri="{BB962C8B-B14F-4D97-AF65-F5344CB8AC3E}">
        <p14:creationId xmlns:p14="http://schemas.microsoft.com/office/powerpoint/2010/main" val="1010704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A9DCB97-78E7-4A76-9F37-2748FDD26189}" type="datetimeFigureOut">
              <a:rPr lang="en-IN" smtClean="0"/>
              <a:t>24-11-2021</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0CF39C3-91C2-4FD7-9AA7-0BBC385CE86C}" type="slidenum">
              <a:rPr lang="en-IN" smtClean="0"/>
              <a:t>‹#›</a:t>
            </a:fld>
            <a:endParaRPr lang="en-IN"/>
          </a:p>
        </p:txBody>
      </p:sp>
    </p:spTree>
    <p:extLst>
      <p:ext uri="{BB962C8B-B14F-4D97-AF65-F5344CB8AC3E}">
        <p14:creationId xmlns:p14="http://schemas.microsoft.com/office/powerpoint/2010/main" val="320858439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92" name="Rectangle 816"/>
          <p:cNvSpPr>
            <a:spLocks noGrp="1" noChangeArrowheads="1"/>
          </p:cNvSpPr>
          <p:nvPr>
            <p:ph type="title"/>
          </p:nvPr>
        </p:nvSpPr>
        <p:spPr>
          <a:xfrm>
            <a:off x="1992314" y="2349500"/>
            <a:ext cx="8243887" cy="1314450"/>
          </a:xfrm>
        </p:spPr>
        <p:txBody>
          <a:bodyPr anchor="t"/>
          <a:lstStyle/>
          <a:p>
            <a:pPr eaLnBrk="1" hangingPunct="1">
              <a:defRPr/>
            </a:pPr>
            <a:r>
              <a:rPr lang="en-US" altLang="zh-CN" b="1" smtClean="0"/>
              <a:t>Gestational Diabetes</a:t>
            </a:r>
            <a:endParaRPr lang="zh-CN" altLang="zh-CN" smtClean="0"/>
          </a:p>
        </p:txBody>
      </p:sp>
      <p:sp>
        <p:nvSpPr>
          <p:cNvPr id="26627" name="TextBox 1"/>
          <p:cNvSpPr txBox="1">
            <a:spLocks noChangeArrowheads="1"/>
          </p:cNvSpPr>
          <p:nvPr/>
        </p:nvSpPr>
        <p:spPr bwMode="auto">
          <a:xfrm>
            <a:off x="5591176" y="4005263"/>
            <a:ext cx="37449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1pPr>
            <a:lvl2pPr marL="742950" indent="-28575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2pPr>
            <a:lvl3pPr marL="11430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3pPr>
            <a:lvl4pPr marL="16002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4pPr>
            <a:lvl5pPr marL="2057400" indent="-228600">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5pPr>
            <a:lvl6pPr marL="25146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6pPr>
            <a:lvl7pPr marL="29718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7pPr>
            <a:lvl8pPr marL="34290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8pPr>
            <a:lvl9pPr marL="3886200" indent="-228600" eaLnBrk="0" fontAlgn="base" hangingPunct="0">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9pPr>
          </a:lstStyle>
          <a:p>
            <a:r>
              <a:rPr lang="en-IN" altLang="en-US"/>
              <a:t>Dr. SHEEBA.S,</a:t>
            </a:r>
          </a:p>
          <a:p>
            <a:r>
              <a:rPr lang="en-IN" altLang="en-US"/>
              <a:t>DEPT OF OBG,</a:t>
            </a:r>
          </a:p>
          <a:p>
            <a:r>
              <a:rPr lang="en-IN" altLang="en-US"/>
              <a:t>ASSISTANT PROFESSOR</a:t>
            </a:r>
          </a:p>
        </p:txBody>
      </p:sp>
    </p:spTree>
    <p:extLst>
      <p:ext uri="{BB962C8B-B14F-4D97-AF65-F5344CB8AC3E}">
        <p14:creationId xmlns:p14="http://schemas.microsoft.com/office/powerpoint/2010/main" val="1002527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98" name="Rectangle 922"/>
          <p:cNvSpPr>
            <a:spLocks noGrp="1" noChangeArrowheads="1"/>
          </p:cNvSpPr>
          <p:nvPr>
            <p:ph type="title"/>
          </p:nvPr>
        </p:nvSpPr>
        <p:spPr/>
        <p:txBody>
          <a:bodyPr anchor="t"/>
          <a:lstStyle/>
          <a:p>
            <a:pPr eaLnBrk="1" hangingPunct="1">
              <a:defRPr/>
            </a:pPr>
            <a:r>
              <a:rPr lang="en-US" altLang="zh-TW" sz="4000" b="1"/>
              <a:t>Gestational diabetes</a:t>
            </a:r>
            <a:r>
              <a:rPr lang="zh-CN" altLang="zh-CN" sz="4000" b="1"/>
              <a:t/>
            </a:r>
            <a:br>
              <a:rPr lang="zh-CN" altLang="zh-CN" sz="4000" b="1"/>
            </a:br>
            <a:r>
              <a:rPr lang="en-US" altLang="zh-TW" sz="4000" b="1"/>
              <a:t>Diagnosis</a:t>
            </a:r>
            <a:endParaRPr lang="zh-CN" altLang="zh-CN" smtClean="0"/>
          </a:p>
        </p:txBody>
      </p:sp>
      <p:sp>
        <p:nvSpPr>
          <p:cNvPr id="37891" name="Rectangle 924"/>
          <p:cNvSpPr>
            <a:spLocks noGrp="1" noChangeArrowheads="1"/>
          </p:cNvSpPr>
          <p:nvPr>
            <p:ph idx="1"/>
          </p:nvPr>
        </p:nvSpPr>
        <p:spPr>
          <a:xfrm>
            <a:off x="1787526" y="1598614"/>
            <a:ext cx="8412163" cy="4497387"/>
          </a:xfrm>
        </p:spPr>
        <p:txBody>
          <a:bodyPr/>
          <a:lstStyle/>
          <a:p>
            <a:pPr eaLnBrk="1" hangingPunct="1"/>
            <a:r>
              <a:rPr lang="en-US" altLang="zh-TW"/>
              <a:t>WHO criteria  1998, </a:t>
            </a:r>
            <a:endParaRPr lang="zh-CN" altLang="zh-CN" smtClean="0"/>
          </a:p>
          <a:p>
            <a:pPr eaLnBrk="1" hangingPunct="1">
              <a:buFontTx/>
              <a:buNone/>
            </a:pPr>
            <a:r>
              <a:rPr lang="en-US" altLang="zh-TW"/>
              <a:t>   75 gm glucose</a:t>
            </a:r>
            <a:r>
              <a:rPr lang="en-US" altLang="zh-TW" sz="4000"/>
              <a:t> </a:t>
            </a:r>
            <a:endParaRPr lang="zh-CN" altLang="zh-CN" smtClean="0"/>
          </a:p>
          <a:p>
            <a:pPr eaLnBrk="1" hangingPunct="1">
              <a:buFontTx/>
              <a:buNone/>
            </a:pPr>
            <a:r>
              <a:rPr lang="en-US" altLang="zh-TW" sz="4000"/>
              <a:t>                        </a:t>
            </a:r>
            <a:r>
              <a:rPr lang="en-US" altLang="zh-CN" sz="2000"/>
              <a:t>fasting               </a:t>
            </a:r>
            <a:r>
              <a:rPr lang="en-US" altLang="zh-TW" sz="2000"/>
              <a:t>2 hr (mmol/L)</a:t>
            </a:r>
            <a:endParaRPr lang="zh-CN" altLang="zh-CN" smtClean="0"/>
          </a:p>
          <a:p>
            <a:pPr eaLnBrk="1" hangingPunct="1">
              <a:buFontTx/>
              <a:buNone/>
            </a:pPr>
            <a:r>
              <a:rPr lang="en-US" altLang="zh-TW" sz="2000"/>
              <a:t>   Impaired fasting glucose       </a:t>
            </a:r>
            <a:r>
              <a:rPr lang="en-US" altLang="zh-CN" sz="2000"/>
              <a:t> </a:t>
            </a:r>
            <a:r>
              <a:rPr lang="en-US" altLang="zh-TW" sz="2000"/>
              <a:t>6.1-6.9                    </a:t>
            </a:r>
            <a:endParaRPr lang="zh-CN" altLang="zh-CN" smtClean="0"/>
          </a:p>
          <a:p>
            <a:pPr eaLnBrk="1" hangingPunct="1">
              <a:buFontTx/>
              <a:buNone/>
            </a:pPr>
            <a:r>
              <a:rPr lang="en-US" altLang="zh-TW" sz="2000"/>
              <a:t>     IGT                                     &lt;or =7       and      7.8-11</a:t>
            </a:r>
            <a:endParaRPr lang="zh-CN" altLang="zh-CN" smtClean="0"/>
          </a:p>
          <a:p>
            <a:pPr eaLnBrk="1" hangingPunct="1">
              <a:buFontTx/>
              <a:buNone/>
            </a:pPr>
            <a:r>
              <a:rPr lang="en-US" altLang="zh-TW" sz="2000"/>
              <a:t>     DM                                     &gt;or = 7</a:t>
            </a:r>
            <a:r>
              <a:rPr lang="en-US" altLang="zh-CN" sz="2000"/>
              <a:t> </a:t>
            </a:r>
            <a:r>
              <a:rPr lang="en-US" altLang="zh-TW" sz="2000"/>
              <a:t> </a:t>
            </a:r>
            <a:r>
              <a:rPr lang="en-US" altLang="zh-CN" sz="2000"/>
              <a:t>    </a:t>
            </a:r>
            <a:r>
              <a:rPr lang="en-US" altLang="zh-TW" sz="2000"/>
              <a:t>or        &gt; or=11.1</a:t>
            </a:r>
            <a:endParaRPr lang="zh-CN" altLang="zh-CN" smtClean="0"/>
          </a:p>
        </p:txBody>
      </p:sp>
    </p:spTree>
    <p:extLst>
      <p:ext uri="{BB962C8B-B14F-4D97-AF65-F5344CB8AC3E}">
        <p14:creationId xmlns:p14="http://schemas.microsoft.com/office/powerpoint/2010/main" val="15185488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502" name="Rectangle 926"/>
          <p:cNvSpPr>
            <a:spLocks noGrp="1" noChangeArrowheads="1"/>
          </p:cNvSpPr>
          <p:nvPr>
            <p:ph type="title"/>
          </p:nvPr>
        </p:nvSpPr>
        <p:spPr>
          <a:xfrm>
            <a:off x="1703389" y="0"/>
            <a:ext cx="8701087" cy="1314450"/>
          </a:xfrm>
        </p:spPr>
        <p:txBody>
          <a:bodyPr anchor="t"/>
          <a:lstStyle/>
          <a:p>
            <a:pPr eaLnBrk="1" hangingPunct="1">
              <a:defRPr/>
            </a:pPr>
            <a:r>
              <a:rPr lang="en-US" altLang="zh-CN" sz="4000" b="1"/>
              <a:t>Dx of GDM with Use of a 100 gram Oral Glucose Load</a:t>
            </a:r>
            <a:r>
              <a:rPr lang="en-US" altLang="zh-CN" sz="4000"/>
              <a:t> </a:t>
            </a:r>
            <a:endParaRPr lang="zh-CN" altLang="zh-CN" smtClean="0"/>
          </a:p>
        </p:txBody>
      </p:sp>
      <p:pic>
        <p:nvPicPr>
          <p:cNvPr id="38915"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a:xfrm>
            <a:off x="3389885" y="3129621"/>
            <a:ext cx="3172268" cy="1943371"/>
          </a:xfrm>
        </p:spPr>
      </p:pic>
    </p:spTree>
    <p:extLst>
      <p:ext uri="{BB962C8B-B14F-4D97-AF65-F5344CB8AC3E}">
        <p14:creationId xmlns:p14="http://schemas.microsoft.com/office/powerpoint/2010/main" val="19243209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508" name="Rectangle 932"/>
          <p:cNvSpPr>
            <a:spLocks noGrp="1" noChangeArrowheads="1"/>
          </p:cNvSpPr>
          <p:nvPr>
            <p:ph type="title"/>
          </p:nvPr>
        </p:nvSpPr>
        <p:spPr/>
        <p:txBody>
          <a:bodyPr anchor="t"/>
          <a:lstStyle/>
          <a:p>
            <a:pPr eaLnBrk="1" hangingPunct="1">
              <a:defRPr/>
            </a:pPr>
            <a:r>
              <a:rPr lang="en-US" altLang="zh-CN" b="1" smtClean="0"/>
              <a:t>Management</a:t>
            </a:r>
            <a:endParaRPr lang="zh-CN" altLang="zh-CN" smtClean="0"/>
          </a:p>
        </p:txBody>
      </p:sp>
      <p:sp>
        <p:nvSpPr>
          <p:cNvPr id="40963" name="Rectangle 934"/>
          <p:cNvSpPr>
            <a:spLocks noGrp="1" noChangeArrowheads="1"/>
          </p:cNvSpPr>
          <p:nvPr>
            <p:ph idx="1"/>
          </p:nvPr>
        </p:nvSpPr>
        <p:spPr/>
        <p:txBody>
          <a:bodyPr/>
          <a:lstStyle/>
          <a:p>
            <a:pPr eaLnBrk="1" hangingPunct="1"/>
            <a:r>
              <a:rPr lang="en-US" altLang="zh-CN" smtClean="0"/>
              <a:t>The goal is to prevent adverse pregnancy outcomes.</a:t>
            </a:r>
            <a:endParaRPr lang="zh-CN" altLang="zh-CN" smtClean="0"/>
          </a:p>
          <a:p>
            <a:pPr eaLnBrk="1" hangingPunct="1"/>
            <a:r>
              <a:rPr lang="en-US" altLang="zh-CN" smtClean="0"/>
              <a:t>A multidisciplinary approach is used.</a:t>
            </a:r>
            <a:endParaRPr lang="zh-CN" altLang="zh-CN" smtClean="0"/>
          </a:p>
          <a:p>
            <a:pPr eaLnBrk="1" hangingPunct="1"/>
            <a:r>
              <a:rPr lang="en-US" altLang="zh-CN" smtClean="0"/>
              <a:t>Patient is seen every 1-2 wks until 36 wks gestation and then weekly. </a:t>
            </a:r>
            <a:endParaRPr lang="zh-CN" altLang="zh-CN" smtClean="0"/>
          </a:p>
          <a:p>
            <a:pPr eaLnBrk="1" hangingPunct="1"/>
            <a:r>
              <a:rPr lang="en-US" altLang="zh-CN" smtClean="0"/>
              <a:t>Patient is asked to keep an accurate diary of their blood glucose concentration.</a:t>
            </a:r>
            <a:endParaRPr lang="zh-CN" altLang="zh-CN" smtClean="0"/>
          </a:p>
        </p:txBody>
      </p:sp>
    </p:spTree>
    <p:extLst>
      <p:ext uri="{BB962C8B-B14F-4D97-AF65-F5344CB8AC3E}">
        <p14:creationId xmlns:p14="http://schemas.microsoft.com/office/powerpoint/2010/main" val="2352588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516" name="Rectangle 940"/>
          <p:cNvSpPr>
            <a:spLocks noGrp="1" noChangeArrowheads="1"/>
          </p:cNvSpPr>
          <p:nvPr>
            <p:ph type="title"/>
          </p:nvPr>
        </p:nvSpPr>
        <p:spPr>
          <a:xfrm>
            <a:off x="1524000" y="260350"/>
            <a:ext cx="9144000" cy="865188"/>
          </a:xfrm>
        </p:spPr>
        <p:txBody>
          <a:bodyPr anchor="t"/>
          <a:lstStyle/>
          <a:p>
            <a:pPr eaLnBrk="1" hangingPunct="1">
              <a:defRPr/>
            </a:pPr>
            <a:r>
              <a:rPr lang="en-US" altLang="zh-CN" sz="4000" b="1"/>
              <a:t>Management</a:t>
            </a:r>
            <a:endParaRPr lang="zh-CN" altLang="zh-CN" smtClean="0"/>
          </a:p>
        </p:txBody>
      </p:sp>
      <p:sp>
        <p:nvSpPr>
          <p:cNvPr id="43011" name="Rectangle 942"/>
          <p:cNvSpPr>
            <a:spLocks noGrp="1" noChangeArrowheads="1"/>
          </p:cNvSpPr>
          <p:nvPr>
            <p:ph idx="1"/>
          </p:nvPr>
        </p:nvSpPr>
        <p:spPr>
          <a:xfrm>
            <a:off x="1981200" y="1600200"/>
            <a:ext cx="8229600" cy="4953000"/>
          </a:xfrm>
        </p:spPr>
        <p:txBody>
          <a:bodyPr/>
          <a:lstStyle/>
          <a:p>
            <a:pPr eaLnBrk="1" hangingPunct="1">
              <a:buFont typeface="Wingdings" panose="05000000000000000000" pitchFamily="2" charset="2"/>
              <a:buChar char="Ø"/>
            </a:pPr>
            <a:r>
              <a:rPr lang="en-US" altLang="zh-CN" sz="2700"/>
              <a:t>The glycemic targets associated with the best pregnancy outcome in GDM are:  </a:t>
            </a:r>
            <a:endParaRPr lang="zh-CN" altLang="zh-CN" smtClean="0"/>
          </a:p>
          <a:p>
            <a:pPr lvl="1" eaLnBrk="1" hangingPunct="1">
              <a:lnSpc>
                <a:spcPct val="90000"/>
              </a:lnSpc>
              <a:buFont typeface="Wingdings" panose="05000000000000000000" pitchFamily="2" charset="2"/>
              <a:buChar char=""/>
            </a:pPr>
            <a:r>
              <a:rPr lang="en-US" altLang="zh-CN">
                <a:latin typeface="Gill Sans MT" panose="020B0502020104020203" pitchFamily="34" charset="0"/>
              </a:rPr>
              <a:t>Preprandial &lt; 5.3 mmol/L</a:t>
            </a:r>
            <a:endParaRPr lang="zh-CN" altLang="zh-CN" smtClean="0"/>
          </a:p>
          <a:p>
            <a:pPr lvl="1" eaLnBrk="1" hangingPunct="1">
              <a:lnSpc>
                <a:spcPct val="90000"/>
              </a:lnSpc>
              <a:buFont typeface="Wingdings" panose="05000000000000000000" pitchFamily="2" charset="2"/>
              <a:buChar char=""/>
            </a:pPr>
            <a:r>
              <a:rPr lang="en-US" altLang="zh-CN">
                <a:latin typeface="Gill Sans MT" panose="020B0502020104020203" pitchFamily="34" charset="0"/>
              </a:rPr>
              <a:t>1-hour postprandial &lt; 7.8 mmol/L </a:t>
            </a:r>
            <a:endParaRPr lang="zh-CN" altLang="zh-CN" smtClean="0"/>
          </a:p>
          <a:p>
            <a:pPr lvl="1" eaLnBrk="1" hangingPunct="1">
              <a:lnSpc>
                <a:spcPct val="90000"/>
              </a:lnSpc>
              <a:buFont typeface="Wingdings" panose="05000000000000000000" pitchFamily="2" charset="2"/>
              <a:buChar char=""/>
            </a:pPr>
            <a:r>
              <a:rPr lang="en-US" altLang="zh-CN">
                <a:latin typeface="Gill Sans MT" panose="020B0502020104020203" pitchFamily="34" charset="0"/>
              </a:rPr>
              <a:t>2-hour postprandial &lt; 6.7 mmol/L</a:t>
            </a:r>
            <a:endParaRPr lang="zh-CN" altLang="zh-CN" smtClean="0"/>
          </a:p>
          <a:p>
            <a:pPr eaLnBrk="1" hangingPunct="1">
              <a:lnSpc>
                <a:spcPct val="90000"/>
              </a:lnSpc>
              <a:buFont typeface="Wingdings" panose="05000000000000000000" pitchFamily="2" charset="2"/>
              <a:buChar char="Ø"/>
            </a:pPr>
            <a:endParaRPr lang="en-US" altLang="zh-CN" sz="2700"/>
          </a:p>
          <a:p>
            <a:pPr eaLnBrk="1" hangingPunct="1">
              <a:buFont typeface="Wingdings" panose="05000000000000000000" pitchFamily="2" charset="2"/>
              <a:buChar char="Ø"/>
            </a:pPr>
            <a:r>
              <a:rPr lang="en-US" altLang="zh-CN" sz="2700"/>
              <a:t>Women with GDM should carry out frequent fasting and postprandial home blood glucose monitoring in order to achieve glycemic targets.</a:t>
            </a:r>
            <a:endParaRPr lang="zh-CN" altLang="zh-CN" smtClean="0"/>
          </a:p>
        </p:txBody>
      </p:sp>
    </p:spTree>
    <p:extLst>
      <p:ext uri="{BB962C8B-B14F-4D97-AF65-F5344CB8AC3E}">
        <p14:creationId xmlns:p14="http://schemas.microsoft.com/office/powerpoint/2010/main" val="3395025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520" name="Rectangle 944"/>
          <p:cNvSpPr>
            <a:spLocks noGrp="1" noChangeArrowheads="1"/>
          </p:cNvSpPr>
          <p:nvPr>
            <p:ph type="title"/>
          </p:nvPr>
        </p:nvSpPr>
        <p:spPr/>
        <p:txBody>
          <a:bodyPr anchor="t"/>
          <a:lstStyle/>
          <a:p>
            <a:pPr eaLnBrk="1" hangingPunct="1">
              <a:defRPr/>
            </a:pPr>
            <a:r>
              <a:rPr lang="en-US" altLang="zh-CN" sz="4000" b="1"/>
              <a:t>Management</a:t>
            </a:r>
            <a:endParaRPr lang="zh-CN" altLang="zh-CN" smtClean="0"/>
          </a:p>
        </p:txBody>
      </p:sp>
      <p:sp>
        <p:nvSpPr>
          <p:cNvPr id="44035" name="Rectangle 946"/>
          <p:cNvSpPr>
            <a:spLocks noGrp="1" noChangeArrowheads="1"/>
          </p:cNvSpPr>
          <p:nvPr>
            <p:ph idx="1"/>
          </p:nvPr>
        </p:nvSpPr>
        <p:spPr>
          <a:xfrm>
            <a:off x="1981200" y="1600201"/>
            <a:ext cx="6059488" cy="4492625"/>
          </a:xfrm>
        </p:spPr>
        <p:txBody>
          <a:bodyPr/>
          <a:lstStyle/>
          <a:p>
            <a:pPr eaLnBrk="1" hangingPunct="1"/>
            <a:r>
              <a:rPr lang="en-US" altLang="zh-CN" smtClean="0"/>
              <a:t>Blood glucose monitoring</a:t>
            </a:r>
            <a:endParaRPr lang="zh-CN" altLang="zh-CN" smtClean="0"/>
          </a:p>
          <a:p>
            <a:pPr eaLnBrk="1" hangingPunct="1"/>
            <a:r>
              <a:rPr lang="en-US" altLang="zh-CN" smtClean="0"/>
              <a:t>Diet</a:t>
            </a:r>
            <a:endParaRPr lang="zh-CN" altLang="zh-CN" smtClean="0"/>
          </a:p>
          <a:p>
            <a:pPr eaLnBrk="1" hangingPunct="1"/>
            <a:r>
              <a:rPr lang="en-US" altLang="zh-CN" smtClean="0"/>
              <a:t>Exercise</a:t>
            </a:r>
            <a:endParaRPr lang="zh-CN" altLang="zh-CN" smtClean="0"/>
          </a:p>
          <a:p>
            <a:pPr lvl="1" eaLnBrk="1" hangingPunct="1">
              <a:buFont typeface="Wingdings" panose="05000000000000000000" pitchFamily="2" charset="2"/>
              <a:buChar char="Ø"/>
            </a:pPr>
            <a:r>
              <a:rPr lang="en-US" altLang="zh-CN" smtClean="0"/>
              <a:t>Physical activity should be encouraged</a:t>
            </a:r>
            <a:endParaRPr lang="zh-CN" altLang="zh-CN" smtClean="0"/>
          </a:p>
          <a:p>
            <a:pPr eaLnBrk="1" hangingPunct="1"/>
            <a:r>
              <a:rPr lang="en-US" altLang="zh-CN" smtClean="0"/>
              <a:t>Insulin</a:t>
            </a:r>
            <a:endParaRPr lang="zh-CN" altLang="zh-CN" smtClean="0"/>
          </a:p>
          <a:p>
            <a:pPr eaLnBrk="1" hangingPunct="1"/>
            <a:r>
              <a:rPr lang="en-US" altLang="zh-CN" smtClean="0"/>
              <a:t>Oral Hypoglycemic Medications</a:t>
            </a:r>
            <a:endParaRPr lang="zh-CN" altLang="zh-CN" smtClean="0"/>
          </a:p>
        </p:txBody>
      </p:sp>
    </p:spTree>
    <p:extLst>
      <p:ext uri="{BB962C8B-B14F-4D97-AF65-F5344CB8AC3E}">
        <p14:creationId xmlns:p14="http://schemas.microsoft.com/office/powerpoint/2010/main" val="800703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948"/>
          <p:cNvSpPr>
            <a:spLocks noChangeArrowheads="1"/>
          </p:cNvSpPr>
          <p:nvPr/>
        </p:nvSpPr>
        <p:spPr bwMode="auto">
          <a:xfrm>
            <a:off x="8305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100000"/>
              <a:buChar char="•"/>
              <a:defRPr sz="3200">
                <a:solidFill>
                  <a:srgbClr val="006699"/>
                </a:solidFill>
                <a:latin typeface="Verdana" panose="020B0604030504040204" pitchFamily="34" charset="0"/>
                <a:ea typeface="宋体" panose="02010600030101010101" pitchFamily="2" charset="-122"/>
                <a:sym typeface="Times New Roman" panose="02020603050405020304" pitchFamily="18" charset="0"/>
              </a:defRPr>
            </a:lvl1pPr>
            <a:lvl2pPr marL="742950" indent="-285750">
              <a:spcBef>
                <a:spcPct val="20000"/>
              </a:spcBef>
              <a:buSzPct val="100000"/>
              <a:buChar char="–"/>
              <a:defRPr sz="2800">
                <a:solidFill>
                  <a:srgbClr val="006699"/>
                </a:solidFill>
                <a:latin typeface="Verdana" panose="020B0604030504040204" pitchFamily="34" charset="0"/>
                <a:ea typeface="宋体" panose="02010600030101010101" pitchFamily="2" charset="-122"/>
                <a:sym typeface="Times New Roman" panose="02020603050405020304" pitchFamily="18" charset="0"/>
              </a:defRPr>
            </a:lvl2pPr>
            <a:lvl3pPr marL="1143000" indent="-228600">
              <a:spcBef>
                <a:spcPct val="20000"/>
              </a:spcBef>
              <a:buSzPct val="100000"/>
              <a:buChar char="•"/>
              <a:defRPr sz="2400">
                <a:solidFill>
                  <a:srgbClr val="006699"/>
                </a:solidFill>
                <a:latin typeface="Verdana" panose="020B0604030504040204" pitchFamily="34" charset="0"/>
                <a:ea typeface="宋体" panose="02010600030101010101" pitchFamily="2" charset="-122"/>
                <a:sym typeface="Times New Roman" panose="02020603050405020304" pitchFamily="18" charset="0"/>
              </a:defRPr>
            </a:lvl3pPr>
            <a:lvl4pPr marL="16002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4pPr>
            <a:lvl5pPr marL="20574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9pPr>
          </a:lstStyle>
          <a:p>
            <a:pPr algn="r" eaLnBrk="1" hangingPunct="1">
              <a:spcBef>
                <a:spcPct val="0"/>
              </a:spcBef>
              <a:buSzTx/>
              <a:buFontTx/>
              <a:buNone/>
            </a:pPr>
            <a:fld id="{392143A9-3209-4008-86EE-A3F0D44CCA3E}" type="slidenum">
              <a:rPr lang="zh-CN" altLang="en-US" sz="1000">
                <a:latin typeface="Arial" panose="020B0604020202020204" pitchFamily="34" charset="0"/>
              </a:rPr>
              <a:pPr algn="r" eaLnBrk="1" hangingPunct="1">
                <a:spcBef>
                  <a:spcPct val="0"/>
                </a:spcBef>
                <a:buSzTx/>
                <a:buFontTx/>
                <a:buNone/>
              </a:pPr>
              <a:t>15</a:t>
            </a:fld>
            <a:r>
              <a:rPr lang="en-US" altLang="zh-CN" sz="1000">
                <a:latin typeface="Arial" panose="020B0604020202020204" pitchFamily="34" charset="0"/>
              </a:rPr>
              <a:t> of 42</a:t>
            </a:r>
            <a:endParaRPr lang="zh-CN" altLang="zh-CN" sz="2400">
              <a:solidFill>
                <a:srgbClr val="000000"/>
              </a:solidFill>
              <a:latin typeface="Times New Roman" panose="02020603050405020304" pitchFamily="18" charset="0"/>
            </a:endParaRPr>
          </a:p>
        </p:txBody>
      </p:sp>
      <p:sp>
        <p:nvSpPr>
          <p:cNvPr id="1049526" name="Rectangle 950"/>
          <p:cNvSpPr>
            <a:spLocks noGrp="1" noChangeArrowheads="1"/>
          </p:cNvSpPr>
          <p:nvPr>
            <p:ph type="title" idx="4294967295"/>
          </p:nvPr>
        </p:nvSpPr>
        <p:spPr>
          <a:xfrm>
            <a:off x="0" y="365125"/>
            <a:ext cx="10515600" cy="1325563"/>
          </a:xfrm>
        </p:spPr>
        <p:txBody>
          <a:bodyPr anchor="ctr"/>
          <a:lstStyle/>
          <a:p>
            <a:pPr eaLnBrk="1" hangingPunct="1">
              <a:defRPr/>
            </a:pPr>
            <a:r>
              <a:rPr lang="en-US" altLang="zh-CN" sz="3600" b="1"/>
              <a:t>Know your blood sugar level                           &amp; keep it under control</a:t>
            </a:r>
            <a:endParaRPr lang="zh-CN" altLang="zh-CN" smtClean="0"/>
          </a:p>
        </p:txBody>
      </p:sp>
      <p:sp>
        <p:nvSpPr>
          <p:cNvPr id="45060" name="Rectangle 952"/>
          <p:cNvSpPr>
            <a:spLocks noGrp="1" noChangeArrowheads="1"/>
          </p:cNvSpPr>
          <p:nvPr>
            <p:ph type="body" idx="4294967295"/>
          </p:nvPr>
        </p:nvSpPr>
        <p:spPr>
          <a:xfrm>
            <a:off x="0" y="1628775"/>
            <a:ext cx="8229600" cy="4456113"/>
          </a:xfrm>
        </p:spPr>
        <p:txBody>
          <a:bodyPr/>
          <a:lstStyle/>
          <a:p>
            <a:pPr marL="533400" indent="-533400">
              <a:lnSpc>
                <a:spcPct val="80000"/>
              </a:lnSpc>
            </a:pPr>
            <a:r>
              <a:rPr lang="en-US" altLang="zh-CN">
                <a:latin typeface="Arial Narrow" panose="020B0606020202030204" pitchFamily="34" charset="0"/>
              </a:rPr>
              <a:t>You may have to test four times a day:</a:t>
            </a:r>
            <a:endParaRPr lang="zh-CN" altLang="zh-CN" smtClean="0"/>
          </a:p>
          <a:p>
            <a:pPr marL="533400" indent="-533400">
              <a:lnSpc>
                <a:spcPct val="80000"/>
              </a:lnSpc>
            </a:pPr>
            <a:endParaRPr lang="en-US" altLang="zh-CN">
              <a:latin typeface="Arial Narrow" panose="020B0606020202030204" pitchFamily="34" charset="0"/>
            </a:endParaRPr>
          </a:p>
          <a:p>
            <a:pPr marL="952500" lvl="1" indent="-495300">
              <a:lnSpc>
                <a:spcPct val="80000"/>
              </a:lnSpc>
              <a:buFontTx/>
              <a:buAutoNum type="arabicPeriod"/>
            </a:pPr>
            <a:r>
              <a:rPr lang="en-US" altLang="zh-CN">
                <a:latin typeface="Arial Narrow" panose="020B0606020202030204" pitchFamily="34" charset="0"/>
              </a:rPr>
              <a:t>In the morning before eating breakfast,                                                      referred to as the </a:t>
            </a:r>
            <a:r>
              <a:rPr lang="en-US" altLang="zh-CN" i="1">
                <a:solidFill>
                  <a:srgbClr val="CC99FF"/>
                </a:solidFill>
                <a:latin typeface="Arial Narrow" panose="020B0606020202030204" pitchFamily="34" charset="0"/>
              </a:rPr>
              <a:t>Fasting</a:t>
            </a:r>
            <a:r>
              <a:rPr lang="en-US" altLang="zh-CN">
                <a:latin typeface="Arial Narrow" panose="020B0606020202030204" pitchFamily="34" charset="0"/>
              </a:rPr>
              <a:t> glucose level</a:t>
            </a:r>
            <a:endParaRPr lang="zh-CN" altLang="zh-CN" smtClean="0"/>
          </a:p>
          <a:p>
            <a:pPr marL="952500" lvl="1" indent="-495300">
              <a:lnSpc>
                <a:spcPct val="80000"/>
              </a:lnSpc>
              <a:buFontTx/>
              <a:buAutoNum type="arabicPeriod"/>
            </a:pPr>
            <a:r>
              <a:rPr lang="en-US" altLang="zh-CN">
                <a:latin typeface="Arial Narrow" panose="020B0606020202030204" pitchFamily="34" charset="0"/>
              </a:rPr>
              <a:t>1 or 2 hours </a:t>
            </a:r>
            <a:r>
              <a:rPr lang="en-US" altLang="zh-CN" i="1">
                <a:solidFill>
                  <a:srgbClr val="CC99FF"/>
                </a:solidFill>
                <a:latin typeface="Arial Narrow" panose="020B0606020202030204" pitchFamily="34" charset="0"/>
              </a:rPr>
              <a:t>after breakfast</a:t>
            </a:r>
            <a:endParaRPr lang="zh-CN" altLang="zh-CN" smtClean="0"/>
          </a:p>
          <a:p>
            <a:pPr marL="952500" lvl="1" indent="-495300">
              <a:lnSpc>
                <a:spcPct val="80000"/>
              </a:lnSpc>
              <a:buFontTx/>
              <a:buAutoNum type="arabicPeriod"/>
            </a:pPr>
            <a:r>
              <a:rPr lang="en-US" altLang="zh-CN">
                <a:latin typeface="Arial Narrow" panose="020B0606020202030204" pitchFamily="34" charset="0"/>
              </a:rPr>
              <a:t>1 or 2 hours </a:t>
            </a:r>
            <a:r>
              <a:rPr lang="en-US" altLang="zh-CN" i="1">
                <a:solidFill>
                  <a:srgbClr val="CC99FF"/>
                </a:solidFill>
                <a:latin typeface="Arial Narrow" panose="020B0606020202030204" pitchFamily="34" charset="0"/>
              </a:rPr>
              <a:t>after lunch</a:t>
            </a:r>
            <a:endParaRPr lang="zh-CN" altLang="zh-CN" smtClean="0"/>
          </a:p>
          <a:p>
            <a:pPr marL="952500" lvl="1" indent="-495300">
              <a:lnSpc>
                <a:spcPct val="80000"/>
              </a:lnSpc>
              <a:buFontTx/>
              <a:buAutoNum type="arabicPeriod"/>
            </a:pPr>
            <a:r>
              <a:rPr lang="en-US" altLang="zh-CN">
                <a:latin typeface="Arial Narrow" panose="020B0606020202030204" pitchFamily="34" charset="0"/>
              </a:rPr>
              <a:t>1 or 2 hours </a:t>
            </a:r>
            <a:r>
              <a:rPr lang="en-US" altLang="zh-CN" i="1">
                <a:solidFill>
                  <a:srgbClr val="CC99FF"/>
                </a:solidFill>
                <a:latin typeface="Arial Narrow" panose="020B0606020202030204" pitchFamily="34" charset="0"/>
              </a:rPr>
              <a:t>after dinner</a:t>
            </a:r>
            <a:endParaRPr lang="zh-CN" altLang="zh-CN" smtClean="0"/>
          </a:p>
          <a:p>
            <a:pPr marL="952500" lvl="1" indent="-495300">
              <a:lnSpc>
                <a:spcPct val="80000"/>
              </a:lnSpc>
              <a:buFontTx/>
              <a:buAutoNum type="arabicPeriod"/>
            </a:pPr>
            <a:endParaRPr lang="en-US" altLang="zh-CN" i="1">
              <a:solidFill>
                <a:srgbClr val="CC99FF"/>
              </a:solidFill>
              <a:latin typeface="Arial Narrow" panose="020B0606020202030204" pitchFamily="34" charset="0"/>
            </a:endParaRPr>
          </a:p>
          <a:p>
            <a:pPr marL="533400" indent="-533400">
              <a:lnSpc>
                <a:spcPct val="80000"/>
              </a:lnSpc>
            </a:pPr>
            <a:r>
              <a:rPr lang="en-US" altLang="zh-CN">
                <a:latin typeface="Arial Narrow" panose="020B0606020202030204" pitchFamily="34" charset="0"/>
              </a:rPr>
              <a:t>You may also have to test your glucose level before you go to bed at night. This is referred to as your </a:t>
            </a:r>
            <a:r>
              <a:rPr lang="en-US" altLang="zh-CN" i="1">
                <a:solidFill>
                  <a:srgbClr val="CC99FF"/>
                </a:solidFill>
                <a:latin typeface="Arial Narrow" panose="020B0606020202030204" pitchFamily="34" charset="0"/>
              </a:rPr>
              <a:t>nighttime </a:t>
            </a:r>
            <a:r>
              <a:rPr lang="en-US" altLang="zh-CN">
                <a:latin typeface="Arial Narrow" panose="020B0606020202030204" pitchFamily="34" charset="0"/>
              </a:rPr>
              <a:t>or</a:t>
            </a:r>
            <a:r>
              <a:rPr lang="en-US" altLang="zh-CN" i="1">
                <a:solidFill>
                  <a:srgbClr val="CC99FF"/>
                </a:solidFill>
                <a:latin typeface="Arial Narrow" panose="020B0606020202030204" pitchFamily="34" charset="0"/>
              </a:rPr>
              <a:t> nocturnal</a:t>
            </a:r>
            <a:r>
              <a:rPr lang="en-US" altLang="zh-CN">
                <a:latin typeface="Arial Narrow" panose="020B0606020202030204" pitchFamily="34" charset="0"/>
              </a:rPr>
              <a:t> glucose test.</a:t>
            </a:r>
            <a:endParaRPr lang="zh-CN" altLang="zh-CN" smtClean="0"/>
          </a:p>
          <a:p>
            <a:pPr marL="952500" lvl="1" indent="-495300">
              <a:lnSpc>
                <a:spcPct val="80000"/>
              </a:lnSpc>
              <a:buNone/>
            </a:pPr>
            <a:endParaRPr lang="en-US" altLang="zh-CN" smtClean="0">
              <a:latin typeface="Arial Narrow" panose="020B0606020202030204" pitchFamily="34" charset="0"/>
            </a:endParaRPr>
          </a:p>
        </p:txBody>
      </p:sp>
    </p:spTree>
    <p:extLst>
      <p:ext uri="{BB962C8B-B14F-4D97-AF65-F5344CB8AC3E}">
        <p14:creationId xmlns:p14="http://schemas.microsoft.com/office/powerpoint/2010/main" val="32942566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530" name="Rectangle 954"/>
          <p:cNvSpPr>
            <a:spLocks noGrp="1" noChangeArrowheads="1"/>
          </p:cNvSpPr>
          <p:nvPr>
            <p:ph type="title"/>
          </p:nvPr>
        </p:nvSpPr>
        <p:spPr>
          <a:xfrm>
            <a:off x="1524000" y="188913"/>
            <a:ext cx="9144000" cy="811212"/>
          </a:xfrm>
        </p:spPr>
        <p:txBody>
          <a:bodyPr anchor="t"/>
          <a:lstStyle/>
          <a:p>
            <a:pPr eaLnBrk="1" hangingPunct="1">
              <a:defRPr/>
            </a:pPr>
            <a:r>
              <a:rPr lang="en-US" altLang="zh-CN" sz="4000" b="1"/>
              <a:t>Dietary Therapy</a:t>
            </a:r>
            <a:endParaRPr lang="zh-CN" altLang="zh-CN" smtClean="0"/>
          </a:p>
        </p:txBody>
      </p:sp>
      <p:sp>
        <p:nvSpPr>
          <p:cNvPr id="46083" name="Rectangle 956"/>
          <p:cNvSpPr>
            <a:spLocks noGrp="1" noChangeArrowheads="1"/>
          </p:cNvSpPr>
          <p:nvPr>
            <p:ph idx="1"/>
          </p:nvPr>
        </p:nvSpPr>
        <p:spPr>
          <a:xfrm>
            <a:off x="1847850" y="981075"/>
            <a:ext cx="8001000" cy="3887788"/>
          </a:xfrm>
        </p:spPr>
        <p:txBody>
          <a:bodyPr/>
          <a:lstStyle/>
          <a:p>
            <a:pPr eaLnBrk="1" hangingPunct="1">
              <a:lnSpc>
                <a:spcPct val="130000"/>
              </a:lnSpc>
              <a:buFont typeface="Wingdings" panose="05000000000000000000" pitchFamily="2" charset="2"/>
              <a:buChar char="Ø"/>
            </a:pPr>
            <a:r>
              <a:rPr lang="en-US" altLang="zh-CN" sz="2400"/>
              <a:t>Nutrition therapy is the primary treatment of GDM, although evidence on the optimal diet is lacking. </a:t>
            </a:r>
            <a:endParaRPr lang="zh-CN" altLang="zh-CN" smtClean="0"/>
          </a:p>
          <a:p>
            <a:pPr eaLnBrk="1" hangingPunct="1">
              <a:lnSpc>
                <a:spcPct val="130000"/>
              </a:lnSpc>
              <a:buFont typeface="Wingdings" panose="05000000000000000000" pitchFamily="2" charset="2"/>
              <a:buChar char="Ø"/>
            </a:pPr>
            <a:r>
              <a:rPr lang="en-US" altLang="zh-CN" sz="2400"/>
              <a:t>Carbohydrate intake should be distributed over 3 meals and at least 3 snacks (one of which should be at bedtime).</a:t>
            </a:r>
            <a:endParaRPr lang="zh-CN" altLang="zh-CN" smtClean="0"/>
          </a:p>
          <a:p>
            <a:pPr eaLnBrk="1" hangingPunct="1">
              <a:lnSpc>
                <a:spcPct val="130000"/>
              </a:lnSpc>
              <a:buFont typeface="Wingdings" panose="05000000000000000000" pitchFamily="2" charset="2"/>
              <a:buChar char="Ø"/>
            </a:pPr>
            <a:r>
              <a:rPr lang="en-US" altLang="zh-CN" sz="2400"/>
              <a:t>Hypocaloric diets are not recommended.</a:t>
            </a:r>
            <a:endParaRPr lang="zh-CN" altLang="zh-CN" smtClean="0"/>
          </a:p>
        </p:txBody>
      </p:sp>
      <p:sp>
        <p:nvSpPr>
          <p:cNvPr id="46084" name="Rectangle 958"/>
          <p:cNvSpPr>
            <a:spLocks noChangeArrowheads="1"/>
          </p:cNvSpPr>
          <p:nvPr/>
        </p:nvSpPr>
        <p:spPr bwMode="auto">
          <a:xfrm>
            <a:off x="4295776" y="5516563"/>
            <a:ext cx="3313113" cy="463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spcBef>
                <a:spcPct val="20000"/>
              </a:spcBef>
              <a:buSzPct val="100000"/>
              <a:buChar char="•"/>
              <a:defRPr sz="3200">
                <a:solidFill>
                  <a:srgbClr val="006699"/>
                </a:solidFill>
                <a:latin typeface="Verdana" panose="020B0604030504040204" pitchFamily="34" charset="0"/>
                <a:ea typeface="宋体" panose="02010600030101010101" pitchFamily="2" charset="-122"/>
                <a:sym typeface="Times New Roman" panose="02020603050405020304" pitchFamily="18" charset="0"/>
              </a:defRPr>
            </a:lvl1pPr>
            <a:lvl2pPr marL="742950" indent="-285750">
              <a:spcBef>
                <a:spcPct val="20000"/>
              </a:spcBef>
              <a:buSzPct val="100000"/>
              <a:buChar char="–"/>
              <a:defRPr sz="2800">
                <a:solidFill>
                  <a:srgbClr val="006699"/>
                </a:solidFill>
                <a:latin typeface="Verdana" panose="020B0604030504040204" pitchFamily="34" charset="0"/>
                <a:ea typeface="宋体" panose="02010600030101010101" pitchFamily="2" charset="-122"/>
                <a:sym typeface="Times New Roman" panose="02020603050405020304" pitchFamily="18" charset="0"/>
              </a:defRPr>
            </a:lvl2pPr>
            <a:lvl3pPr marL="1143000" indent="-228600">
              <a:spcBef>
                <a:spcPct val="20000"/>
              </a:spcBef>
              <a:buSzPct val="100000"/>
              <a:buChar char="•"/>
              <a:defRPr sz="2400">
                <a:solidFill>
                  <a:srgbClr val="006699"/>
                </a:solidFill>
                <a:latin typeface="Verdana" panose="020B0604030504040204" pitchFamily="34" charset="0"/>
                <a:ea typeface="宋体" panose="02010600030101010101" pitchFamily="2" charset="-122"/>
                <a:sym typeface="Times New Roman" panose="02020603050405020304" pitchFamily="18" charset="0"/>
              </a:defRPr>
            </a:lvl3pPr>
            <a:lvl4pPr marL="16002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4pPr>
            <a:lvl5pPr marL="20574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9pPr>
          </a:lstStyle>
          <a:p>
            <a:pPr eaLnBrk="1" hangingPunct="1">
              <a:spcBef>
                <a:spcPct val="50000"/>
              </a:spcBef>
              <a:buSzTx/>
              <a:buFontTx/>
              <a:buNone/>
            </a:pPr>
            <a:r>
              <a:rPr lang="en-US" altLang="zh-CN" sz="2400"/>
              <a:t>Refer to a dietitian</a:t>
            </a:r>
            <a:endParaRPr lang="zh-CN" altLang="zh-CN" sz="24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493084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536" name="Rectangle 960"/>
          <p:cNvSpPr>
            <a:spLocks noGrp="1" noChangeArrowheads="1"/>
          </p:cNvSpPr>
          <p:nvPr>
            <p:ph type="title"/>
          </p:nvPr>
        </p:nvSpPr>
        <p:spPr/>
        <p:txBody>
          <a:bodyPr anchor="t"/>
          <a:lstStyle/>
          <a:p>
            <a:pPr eaLnBrk="1" hangingPunct="1">
              <a:defRPr/>
            </a:pPr>
            <a:r>
              <a:rPr lang="en-US" altLang="zh-CN" b="1" smtClean="0"/>
              <a:t>Insulin Regimen</a:t>
            </a:r>
            <a:endParaRPr lang="zh-CN" altLang="zh-CN" smtClean="0"/>
          </a:p>
        </p:txBody>
      </p:sp>
      <p:sp>
        <p:nvSpPr>
          <p:cNvPr id="47107" name="Rectangle 962"/>
          <p:cNvSpPr>
            <a:spLocks noGrp="1" noChangeArrowheads="1"/>
          </p:cNvSpPr>
          <p:nvPr>
            <p:ph idx="1"/>
          </p:nvPr>
        </p:nvSpPr>
        <p:spPr/>
        <p:txBody>
          <a:bodyPr/>
          <a:lstStyle/>
          <a:p>
            <a:pPr eaLnBrk="1" hangingPunct="1"/>
            <a:r>
              <a:rPr lang="en-US" altLang="zh-CN"/>
              <a:t>Pt should check their fasting glucose and a 1 hour or 2 hour postprandial glucose level after each meal, for a total of four determinations each day.</a:t>
            </a:r>
            <a:endParaRPr lang="zh-CN" altLang="zh-CN" smtClean="0"/>
          </a:p>
          <a:p>
            <a:pPr eaLnBrk="1" hangingPunct="1"/>
            <a:endParaRPr lang="en-US" altLang="zh-CN"/>
          </a:p>
          <a:p>
            <a:pPr eaLnBrk="1" hangingPunct="1"/>
            <a:r>
              <a:rPr lang="en-US" altLang="zh-CN"/>
              <a:t>If the fasting value is &gt; 95 mg/dL, or 1 hr value &gt; 130-140 mg/dL or 2 hr value &gt; 120 mg/dL, insulin therapy needs to be initiated.</a:t>
            </a:r>
            <a:endParaRPr lang="zh-CN" altLang="zh-CN" smtClean="0"/>
          </a:p>
        </p:txBody>
      </p:sp>
    </p:spTree>
    <p:extLst>
      <p:ext uri="{BB962C8B-B14F-4D97-AF65-F5344CB8AC3E}">
        <p14:creationId xmlns:p14="http://schemas.microsoft.com/office/powerpoint/2010/main" val="23435641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544" name="Rectangle 968"/>
          <p:cNvSpPr>
            <a:spLocks noGrp="1" noChangeArrowheads="1"/>
          </p:cNvSpPr>
          <p:nvPr>
            <p:ph type="title"/>
          </p:nvPr>
        </p:nvSpPr>
        <p:spPr/>
        <p:txBody>
          <a:bodyPr anchor="t"/>
          <a:lstStyle/>
          <a:p>
            <a:pPr eaLnBrk="1" hangingPunct="1">
              <a:defRPr/>
            </a:pPr>
            <a:r>
              <a:rPr lang="en-US" altLang="zh-CN" b="1" smtClean="0"/>
              <a:t>Antepartum Testing</a:t>
            </a:r>
            <a:endParaRPr lang="zh-CN" altLang="zh-CN" smtClean="0"/>
          </a:p>
        </p:txBody>
      </p:sp>
      <p:sp>
        <p:nvSpPr>
          <p:cNvPr id="49155" name="Rectangle 970"/>
          <p:cNvSpPr>
            <a:spLocks noGrp="1" noChangeArrowheads="1"/>
          </p:cNvSpPr>
          <p:nvPr>
            <p:ph sz="half" idx="1"/>
          </p:nvPr>
        </p:nvSpPr>
        <p:spPr>
          <a:xfrm>
            <a:off x="1981201" y="1600201"/>
            <a:ext cx="4029075" cy="4456113"/>
          </a:xfrm>
        </p:spPr>
        <p:txBody>
          <a:bodyPr/>
          <a:lstStyle/>
          <a:p>
            <a:pPr eaLnBrk="1" hangingPunct="1"/>
            <a:r>
              <a:rPr lang="en-US" altLang="zh-CN"/>
              <a:t>First trimester u/s and a fetal echo to assess congenital cardiac anomalies.</a:t>
            </a:r>
            <a:endParaRPr lang="zh-CN" altLang="zh-CN" smtClean="0"/>
          </a:p>
          <a:p>
            <a:pPr eaLnBrk="1" hangingPunct="1"/>
            <a:r>
              <a:rPr lang="en-US" altLang="zh-CN"/>
              <a:t>Second trimester u/s to assess fetal growth.</a:t>
            </a:r>
            <a:endParaRPr lang="zh-CN" altLang="zh-CN" smtClean="0"/>
          </a:p>
        </p:txBody>
      </p:sp>
      <p:sp>
        <p:nvSpPr>
          <p:cNvPr id="49156" name="Rectangle 972"/>
          <p:cNvSpPr>
            <a:spLocks noGrp="1" noChangeArrowheads="1"/>
          </p:cNvSpPr>
          <p:nvPr>
            <p:ph sz="half" idx="2"/>
          </p:nvPr>
        </p:nvSpPr>
        <p:spPr>
          <a:xfrm>
            <a:off x="6180138" y="1600201"/>
            <a:ext cx="4030662" cy="4456113"/>
          </a:xfrm>
        </p:spPr>
        <p:txBody>
          <a:bodyPr/>
          <a:lstStyle/>
          <a:p>
            <a:pPr eaLnBrk="1" hangingPunct="1"/>
            <a:r>
              <a:rPr lang="en-US" altLang="zh-CN"/>
              <a:t>Twice weekly testing NSTs and amniotic fluid volume determination beginning at 32 wks gestation to assess fetal well-being.</a:t>
            </a:r>
            <a:endParaRPr lang="zh-CN" altLang="zh-CN" smtClean="0"/>
          </a:p>
        </p:txBody>
      </p:sp>
    </p:spTree>
    <p:extLst>
      <p:ext uri="{BB962C8B-B14F-4D97-AF65-F5344CB8AC3E}">
        <p14:creationId xmlns:p14="http://schemas.microsoft.com/office/powerpoint/2010/main" val="40724293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554" name="Rectangle 978"/>
          <p:cNvSpPr>
            <a:spLocks noGrp="1" noChangeArrowheads="1"/>
          </p:cNvSpPr>
          <p:nvPr>
            <p:ph type="title"/>
          </p:nvPr>
        </p:nvSpPr>
        <p:spPr/>
        <p:txBody>
          <a:bodyPr anchor="t"/>
          <a:lstStyle/>
          <a:p>
            <a:pPr eaLnBrk="1" hangingPunct="1">
              <a:defRPr/>
            </a:pPr>
            <a:r>
              <a:rPr lang="en-US" altLang="zh-CN" b="1" smtClean="0"/>
              <a:t>Delivery</a:t>
            </a:r>
            <a:r>
              <a:rPr lang="en-US" altLang="zh-CN" smtClean="0"/>
              <a:t> </a:t>
            </a:r>
            <a:endParaRPr lang="zh-CN" altLang="zh-CN" smtClean="0"/>
          </a:p>
        </p:txBody>
      </p:sp>
      <p:sp>
        <p:nvSpPr>
          <p:cNvPr id="51203" name="Rectangle 980"/>
          <p:cNvSpPr>
            <a:spLocks noGrp="1" noChangeArrowheads="1"/>
          </p:cNvSpPr>
          <p:nvPr>
            <p:ph idx="1"/>
          </p:nvPr>
        </p:nvSpPr>
        <p:spPr/>
        <p:txBody>
          <a:bodyPr/>
          <a:lstStyle/>
          <a:p>
            <a:pPr eaLnBrk="1" hangingPunct="1"/>
            <a:r>
              <a:rPr lang="en-US" altLang="zh-TW" smtClean="0"/>
              <a:t>Timing and mode of delivery  individualised</a:t>
            </a:r>
            <a:endParaRPr lang="zh-CN" altLang="zh-CN" smtClean="0"/>
          </a:p>
          <a:p>
            <a:pPr eaLnBrk="1" hangingPunct="1"/>
            <a:r>
              <a:rPr lang="en-US" altLang="zh-CN" smtClean="0"/>
              <a:t>Early delivery may be indicated for:</a:t>
            </a:r>
            <a:endParaRPr lang="zh-CN" altLang="zh-CN" smtClean="0"/>
          </a:p>
          <a:p>
            <a:pPr eaLnBrk="1" hangingPunct="1"/>
            <a:r>
              <a:rPr lang="en-US" altLang="zh-CN" smtClean="0"/>
              <a:t>women with poor glycemic control</a:t>
            </a:r>
            <a:endParaRPr lang="zh-CN" altLang="zh-CN" smtClean="0"/>
          </a:p>
          <a:p>
            <a:pPr eaLnBrk="1" hangingPunct="1"/>
            <a:r>
              <a:rPr lang="en-US" altLang="zh-CN" smtClean="0"/>
              <a:t>pregnancies complicated by fetal abnormalities</a:t>
            </a:r>
            <a:endParaRPr lang="zh-CN" altLang="zh-CN" smtClean="0"/>
          </a:p>
          <a:p>
            <a:pPr eaLnBrk="1" hangingPunct="1">
              <a:buFontTx/>
              <a:buNone/>
            </a:pPr>
            <a:r>
              <a:rPr lang="en-US" altLang="zh-CN" smtClean="0"/>
              <a:t>Otherwise, pregnancies are allowed to go to term.</a:t>
            </a:r>
            <a:endParaRPr lang="zh-CN" altLang="zh-CN" smtClean="0"/>
          </a:p>
        </p:txBody>
      </p:sp>
    </p:spTree>
    <p:extLst>
      <p:ext uri="{BB962C8B-B14F-4D97-AF65-F5344CB8AC3E}">
        <p14:creationId xmlns:p14="http://schemas.microsoft.com/office/powerpoint/2010/main" val="2179839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394" name="Rectangle 818"/>
          <p:cNvSpPr>
            <a:spLocks noGrp="1" noChangeArrowheads="1"/>
          </p:cNvSpPr>
          <p:nvPr>
            <p:ph type="title"/>
          </p:nvPr>
        </p:nvSpPr>
        <p:spPr/>
        <p:txBody>
          <a:bodyPr anchor="t"/>
          <a:lstStyle/>
          <a:p>
            <a:pPr eaLnBrk="1" hangingPunct="1">
              <a:defRPr/>
            </a:pPr>
            <a:r>
              <a:rPr lang="en-US" altLang="zh-CN" b="1" smtClean="0"/>
              <a:t>Definition</a:t>
            </a:r>
            <a:r>
              <a:rPr lang="en-US" altLang="zh-CN" smtClean="0"/>
              <a:t>:</a:t>
            </a:r>
            <a:endParaRPr lang="zh-CN" altLang="zh-CN" smtClean="0"/>
          </a:p>
        </p:txBody>
      </p:sp>
      <p:sp>
        <p:nvSpPr>
          <p:cNvPr id="27651" name="Rectangle 820"/>
          <p:cNvSpPr>
            <a:spLocks noGrp="1" noChangeArrowheads="1"/>
          </p:cNvSpPr>
          <p:nvPr>
            <p:ph idx="1"/>
          </p:nvPr>
        </p:nvSpPr>
        <p:spPr/>
        <p:txBody>
          <a:bodyPr/>
          <a:lstStyle/>
          <a:p>
            <a:pPr eaLnBrk="1" hangingPunct="1">
              <a:lnSpc>
                <a:spcPct val="90000"/>
              </a:lnSpc>
            </a:pPr>
            <a:r>
              <a:rPr lang="en-US" altLang="zh-CN" smtClean="0"/>
              <a:t>CHO intolerance of variable severity that begins or is first recognized during pregnancy. </a:t>
            </a:r>
            <a:endParaRPr lang="zh-CN" altLang="zh-CN" smtClean="0"/>
          </a:p>
          <a:p>
            <a:pPr eaLnBrk="1" hangingPunct="1">
              <a:lnSpc>
                <a:spcPct val="90000"/>
              </a:lnSpc>
            </a:pPr>
            <a:r>
              <a:rPr lang="en-US" altLang="zh-CN" smtClean="0"/>
              <a:t>Applies regardless of whether insulin is used for treatment or the condition persists after pregnancy. </a:t>
            </a:r>
            <a:endParaRPr lang="zh-CN" altLang="zh-CN" smtClean="0"/>
          </a:p>
          <a:p>
            <a:pPr eaLnBrk="1" hangingPunct="1">
              <a:lnSpc>
                <a:spcPct val="90000"/>
              </a:lnSpc>
            </a:pPr>
            <a:r>
              <a:rPr lang="en-US" altLang="zh-CN" smtClean="0"/>
              <a:t>Does not exclude the possibility that unrecognized glucose intolerance may have antedated the pregnancy. </a:t>
            </a:r>
            <a:endParaRPr lang="zh-CN" altLang="zh-CN" smtClean="0"/>
          </a:p>
        </p:txBody>
      </p:sp>
    </p:spTree>
    <p:extLst>
      <p:ext uri="{BB962C8B-B14F-4D97-AF65-F5344CB8AC3E}">
        <p14:creationId xmlns:p14="http://schemas.microsoft.com/office/powerpoint/2010/main" val="2659356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562" name="Rectangle 986"/>
          <p:cNvSpPr>
            <a:spLocks noGrp="1" noChangeArrowheads="1"/>
          </p:cNvSpPr>
          <p:nvPr>
            <p:ph type="title"/>
          </p:nvPr>
        </p:nvSpPr>
        <p:spPr>
          <a:xfrm>
            <a:off x="1966914" y="717550"/>
            <a:ext cx="8243887" cy="700088"/>
          </a:xfrm>
        </p:spPr>
        <p:txBody>
          <a:bodyPr anchor="t"/>
          <a:lstStyle/>
          <a:p>
            <a:pPr eaLnBrk="1" hangingPunct="1">
              <a:defRPr/>
            </a:pPr>
            <a:r>
              <a:rPr lang="en-US" altLang="zh-CN" b="1" smtClean="0"/>
              <a:t>Delivery</a:t>
            </a:r>
            <a:endParaRPr lang="zh-CN" altLang="zh-CN" smtClean="0"/>
          </a:p>
        </p:txBody>
      </p:sp>
      <p:sp>
        <p:nvSpPr>
          <p:cNvPr id="53251" name="Rectangle 988"/>
          <p:cNvSpPr>
            <a:spLocks noGrp="1" noChangeArrowheads="1"/>
          </p:cNvSpPr>
          <p:nvPr>
            <p:ph idx="1"/>
          </p:nvPr>
        </p:nvSpPr>
        <p:spPr/>
        <p:txBody>
          <a:bodyPr>
            <a:normAutofit fontScale="92500" lnSpcReduction="10000"/>
          </a:bodyPr>
          <a:lstStyle/>
          <a:p>
            <a:pPr eaLnBrk="1" hangingPunct="1">
              <a:lnSpc>
                <a:spcPct val="90000"/>
              </a:lnSpc>
            </a:pPr>
            <a:r>
              <a:rPr lang="en-US" altLang="zh-CN" sz="3600"/>
              <a:t>Most common complication = shoulder dystocia</a:t>
            </a:r>
            <a:endParaRPr lang="zh-CN" altLang="zh-CN" smtClean="0"/>
          </a:p>
          <a:p>
            <a:pPr lvl="2" eaLnBrk="1" hangingPunct="1">
              <a:lnSpc>
                <a:spcPct val="90000"/>
              </a:lnSpc>
            </a:pPr>
            <a:r>
              <a:rPr lang="en-US" altLang="zh-CN" sz="2800"/>
              <a:t>31% of neonates weighing &gt;4,000g*</a:t>
            </a:r>
            <a:endParaRPr lang="zh-CN" altLang="zh-CN" smtClean="0"/>
          </a:p>
          <a:p>
            <a:pPr lvl="2" eaLnBrk="1" hangingPunct="1">
              <a:lnSpc>
                <a:spcPct val="90000"/>
              </a:lnSpc>
            </a:pPr>
            <a:endParaRPr lang="en-US" altLang="zh-CN" sz="2800"/>
          </a:p>
          <a:p>
            <a:pPr eaLnBrk="1" hangingPunct="1">
              <a:lnSpc>
                <a:spcPct val="90000"/>
              </a:lnSpc>
            </a:pPr>
            <a:r>
              <a:rPr lang="en-US" altLang="zh-CN" sz="3600" i="1"/>
              <a:t>Data does not support the use of C-section to avoid birth trauma</a:t>
            </a:r>
            <a:endParaRPr lang="zh-CN" altLang="zh-CN" smtClean="0"/>
          </a:p>
          <a:p>
            <a:pPr algn="ctr" eaLnBrk="1" hangingPunct="1">
              <a:lnSpc>
                <a:spcPct val="90000"/>
              </a:lnSpc>
              <a:buFontTx/>
              <a:buNone/>
            </a:pPr>
            <a:endParaRPr lang="en-US" altLang="zh-CN" sz="3600" i="1"/>
          </a:p>
          <a:p>
            <a:pPr algn="r" eaLnBrk="1" hangingPunct="1">
              <a:lnSpc>
                <a:spcPct val="90000"/>
              </a:lnSpc>
              <a:buFontTx/>
              <a:buNone/>
            </a:pPr>
            <a:r>
              <a:rPr lang="en-US" altLang="zh-CN" sz="2400"/>
              <a:t>*13% error rate estimating fetal weight by untrasound</a:t>
            </a:r>
            <a:endParaRPr lang="zh-CN" altLang="zh-CN" smtClean="0"/>
          </a:p>
        </p:txBody>
      </p:sp>
    </p:spTree>
    <p:extLst>
      <p:ext uri="{BB962C8B-B14F-4D97-AF65-F5344CB8AC3E}">
        <p14:creationId xmlns:p14="http://schemas.microsoft.com/office/powerpoint/2010/main" val="3134247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566" name="Rectangle 990"/>
          <p:cNvSpPr>
            <a:spLocks noGrp="1" noChangeArrowheads="1"/>
          </p:cNvSpPr>
          <p:nvPr>
            <p:ph type="title"/>
          </p:nvPr>
        </p:nvSpPr>
        <p:spPr>
          <a:xfrm>
            <a:off x="1966914" y="717550"/>
            <a:ext cx="8243887" cy="700088"/>
          </a:xfrm>
        </p:spPr>
        <p:txBody>
          <a:bodyPr anchor="t">
            <a:normAutofit fontScale="90000"/>
          </a:bodyPr>
          <a:lstStyle/>
          <a:p>
            <a:pPr eaLnBrk="1" hangingPunct="1">
              <a:defRPr/>
            </a:pPr>
            <a:r>
              <a:rPr lang="en-US" altLang="zh-CN" sz="4000" b="1"/>
              <a:t>What is a reasonable approach?</a:t>
            </a:r>
            <a:endParaRPr lang="zh-CN" altLang="zh-CN" smtClean="0"/>
          </a:p>
        </p:txBody>
      </p:sp>
      <p:sp>
        <p:nvSpPr>
          <p:cNvPr id="54275" name="Rectangle 992"/>
          <p:cNvSpPr>
            <a:spLocks noGrp="1" noChangeArrowheads="1"/>
          </p:cNvSpPr>
          <p:nvPr>
            <p:ph idx="1"/>
          </p:nvPr>
        </p:nvSpPr>
        <p:spPr/>
        <p:txBody>
          <a:bodyPr/>
          <a:lstStyle/>
          <a:p>
            <a:pPr eaLnBrk="1" hangingPunct="1">
              <a:buFontTx/>
              <a:buNone/>
            </a:pPr>
            <a:r>
              <a:rPr lang="en-US" altLang="zh-CN" smtClean="0"/>
              <a:t>Offer elective C-section </a:t>
            </a:r>
            <a:endParaRPr lang="zh-CN" altLang="zh-CN" smtClean="0"/>
          </a:p>
          <a:p>
            <a:pPr eaLnBrk="1" hangingPunct="1"/>
            <a:r>
              <a:rPr lang="en-US" altLang="zh-CN" smtClean="0"/>
              <a:t>Estimated fetal weight &gt;4,500g</a:t>
            </a:r>
            <a:endParaRPr lang="zh-CN" altLang="zh-CN" smtClean="0"/>
          </a:p>
          <a:p>
            <a:pPr eaLnBrk="1" hangingPunct="1"/>
            <a:r>
              <a:rPr lang="en-US" altLang="zh-CN" smtClean="0"/>
              <a:t>Patient history and pelvimetry</a:t>
            </a:r>
            <a:endParaRPr lang="zh-CN" altLang="zh-CN" smtClean="0"/>
          </a:p>
          <a:p>
            <a:pPr eaLnBrk="1" hangingPunct="1"/>
            <a:endParaRPr lang="en-US" altLang="zh-CN" smtClean="0"/>
          </a:p>
          <a:p>
            <a:pPr eaLnBrk="1" hangingPunct="1"/>
            <a:r>
              <a:rPr lang="en-US" altLang="zh-CN" smtClean="0"/>
              <a:t>Discuss risks and benefits</a:t>
            </a:r>
            <a:endParaRPr lang="zh-CN" altLang="zh-CN" smtClean="0"/>
          </a:p>
        </p:txBody>
      </p:sp>
    </p:spTree>
    <p:extLst>
      <p:ext uri="{BB962C8B-B14F-4D97-AF65-F5344CB8AC3E}">
        <p14:creationId xmlns:p14="http://schemas.microsoft.com/office/powerpoint/2010/main" val="3135749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570" name="Rectangle 994"/>
          <p:cNvSpPr>
            <a:spLocks noGrp="1" noChangeArrowheads="1"/>
          </p:cNvSpPr>
          <p:nvPr>
            <p:ph type="title"/>
          </p:nvPr>
        </p:nvSpPr>
        <p:spPr>
          <a:xfrm>
            <a:off x="1966914" y="717550"/>
            <a:ext cx="8243887" cy="700088"/>
          </a:xfrm>
        </p:spPr>
        <p:txBody>
          <a:bodyPr anchor="t"/>
          <a:lstStyle/>
          <a:p>
            <a:pPr eaLnBrk="1" hangingPunct="1">
              <a:defRPr/>
            </a:pPr>
            <a:r>
              <a:rPr lang="zh-CN" altLang="en-US" smtClean="0"/>
              <a:t> </a:t>
            </a:r>
            <a:endParaRPr lang="zh-CN" altLang="zh-CN" smtClean="0"/>
          </a:p>
        </p:txBody>
      </p:sp>
      <p:sp>
        <p:nvSpPr>
          <p:cNvPr id="55299" name="Rectangle 996"/>
          <p:cNvSpPr>
            <a:spLocks noGrp="1" noChangeArrowheads="1"/>
          </p:cNvSpPr>
          <p:nvPr>
            <p:ph idx="1"/>
          </p:nvPr>
        </p:nvSpPr>
        <p:spPr/>
        <p:txBody>
          <a:bodyPr/>
          <a:lstStyle/>
          <a:p>
            <a:pPr algn="ctr" eaLnBrk="1" hangingPunct="1">
              <a:buFontTx/>
              <a:buNone/>
            </a:pPr>
            <a:r>
              <a:rPr lang="en-US" altLang="zh-CN" i="1" smtClean="0"/>
              <a:t>No indications to pursue delivery before 40 weeks in patients with good glycemic control…</a:t>
            </a:r>
            <a:endParaRPr lang="zh-CN" altLang="zh-CN" smtClean="0"/>
          </a:p>
          <a:p>
            <a:pPr eaLnBrk="1" hangingPunct="1"/>
            <a:endParaRPr lang="en-US" altLang="zh-CN" i="1" smtClean="0"/>
          </a:p>
          <a:p>
            <a:pPr eaLnBrk="1" hangingPunct="1">
              <a:buFontTx/>
              <a:buNone/>
            </a:pPr>
            <a:r>
              <a:rPr lang="en-US" altLang="zh-CN" smtClean="0"/>
              <a:t>	*Unless other maternal or fetal indications are present</a:t>
            </a:r>
            <a:endParaRPr lang="zh-CN" altLang="zh-CN" smtClean="0"/>
          </a:p>
        </p:txBody>
      </p:sp>
      <p:sp>
        <p:nvSpPr>
          <p:cNvPr id="1049574" name="Rectangle 998"/>
          <p:cNvSpPr>
            <a:spLocks noChangeArrowheads="1"/>
          </p:cNvSpPr>
          <p:nvPr/>
        </p:nvSpPr>
        <p:spPr bwMode="auto">
          <a:xfrm>
            <a:off x="1919289" y="620714"/>
            <a:ext cx="8243887"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1pPr>
            <a:lvl2pPr>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2pPr>
            <a:lvl3pPr>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3pPr>
            <a:lvl4pPr>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4pPr>
            <a:lvl5pPr>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5pPr>
            <a:lvl6pPr fontAlgn="base">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6pPr>
            <a:lvl7pPr fontAlgn="base">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7pPr>
            <a:lvl8pPr fontAlgn="base">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8pPr>
            <a:lvl9pPr fontAlgn="base">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9pPr>
          </a:lstStyle>
          <a:p>
            <a:pPr algn="ctr" eaLnBrk="1" hangingPunct="1">
              <a:lnSpc>
                <a:spcPct val="90000"/>
              </a:lnSpc>
              <a:defRPr/>
            </a:pPr>
            <a:r>
              <a:rPr lang="en-US" altLang="zh-CN" sz="4400" b="1">
                <a:solidFill>
                  <a:srgbClr val="006666"/>
                </a:solidFill>
                <a:effectLst>
                  <a:outerShdw blurRad="38100" dist="38100" dir="2700000" algn="tl">
                    <a:srgbClr val="C0C0C0"/>
                  </a:outerShdw>
                </a:effectLst>
                <a:latin typeface="Verdana" panose="020B0604030504040204" pitchFamily="34" charset="0"/>
              </a:rPr>
              <a:t>Delivery</a:t>
            </a:r>
            <a:endParaRPr lang="zh-CN" altLang="zh-CN"/>
          </a:p>
        </p:txBody>
      </p:sp>
    </p:spTree>
    <p:extLst>
      <p:ext uri="{BB962C8B-B14F-4D97-AF65-F5344CB8AC3E}">
        <p14:creationId xmlns:p14="http://schemas.microsoft.com/office/powerpoint/2010/main" val="379410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576" name="Rectangle 1000"/>
          <p:cNvSpPr>
            <a:spLocks noGrp="1" noChangeArrowheads="1"/>
          </p:cNvSpPr>
          <p:nvPr>
            <p:ph type="title"/>
          </p:nvPr>
        </p:nvSpPr>
        <p:spPr/>
        <p:txBody>
          <a:bodyPr anchor="t"/>
          <a:lstStyle/>
          <a:p>
            <a:pPr eaLnBrk="1" hangingPunct="1">
              <a:defRPr/>
            </a:pPr>
            <a:r>
              <a:rPr lang="en-US" altLang="zh-CN" b="1" smtClean="0"/>
              <a:t>Intrapartum</a:t>
            </a:r>
            <a:r>
              <a:rPr lang="en-US" altLang="zh-CN" smtClean="0"/>
              <a:t> </a:t>
            </a:r>
            <a:endParaRPr lang="zh-CN" altLang="zh-CN" smtClean="0"/>
          </a:p>
        </p:txBody>
      </p:sp>
      <p:sp>
        <p:nvSpPr>
          <p:cNvPr id="56323" name="Rectangle 1002"/>
          <p:cNvSpPr>
            <a:spLocks noGrp="1" noChangeArrowheads="1"/>
          </p:cNvSpPr>
          <p:nvPr>
            <p:ph idx="1"/>
          </p:nvPr>
        </p:nvSpPr>
        <p:spPr/>
        <p:txBody>
          <a:bodyPr/>
          <a:lstStyle/>
          <a:p>
            <a:pPr eaLnBrk="1" hangingPunct="1">
              <a:lnSpc>
                <a:spcPct val="90000"/>
              </a:lnSpc>
              <a:buFontTx/>
              <a:buNone/>
            </a:pPr>
            <a:r>
              <a:rPr lang="en-US" altLang="zh-CN" i="1" smtClean="0"/>
              <a:t>The goal is to maintain normoglycemia in order to prevent neonatal hypoglycemia.</a:t>
            </a:r>
            <a:endParaRPr lang="zh-CN" altLang="zh-CN" smtClean="0"/>
          </a:p>
          <a:p>
            <a:pPr eaLnBrk="1" hangingPunct="1">
              <a:lnSpc>
                <a:spcPct val="90000"/>
              </a:lnSpc>
            </a:pPr>
            <a:r>
              <a:rPr lang="en-US" altLang="zh-CN" smtClean="0"/>
              <a:t>Check patient’s glucose q1-2 hours.</a:t>
            </a:r>
            <a:endParaRPr lang="zh-CN" altLang="zh-CN" smtClean="0"/>
          </a:p>
          <a:p>
            <a:pPr eaLnBrk="1" hangingPunct="1">
              <a:lnSpc>
                <a:spcPct val="90000"/>
              </a:lnSpc>
            </a:pPr>
            <a:r>
              <a:rPr lang="en-US" altLang="zh-CN" smtClean="0"/>
              <a:t>Start insulin drip to maintain a glucose level of between 80 - 110 mg/dL.</a:t>
            </a:r>
            <a:endParaRPr lang="zh-CN" altLang="zh-CN" smtClean="0"/>
          </a:p>
          <a:p>
            <a:pPr eaLnBrk="1" hangingPunct="1">
              <a:lnSpc>
                <a:spcPct val="90000"/>
              </a:lnSpc>
            </a:pPr>
            <a:r>
              <a:rPr lang="en-US" altLang="zh-CN" smtClean="0"/>
              <a:t>Observe infant closely for hypoglycemia, hypocalcemia, and hyperbilirubinemia after birth.</a:t>
            </a:r>
            <a:endParaRPr lang="zh-CN" altLang="zh-CN" smtClean="0"/>
          </a:p>
        </p:txBody>
      </p:sp>
    </p:spTree>
    <p:extLst>
      <p:ext uri="{BB962C8B-B14F-4D97-AF65-F5344CB8AC3E}">
        <p14:creationId xmlns:p14="http://schemas.microsoft.com/office/powerpoint/2010/main" val="5362187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580" name="Rectangle 1004"/>
          <p:cNvSpPr>
            <a:spLocks noGrp="1" noChangeArrowheads="1"/>
          </p:cNvSpPr>
          <p:nvPr>
            <p:ph type="title"/>
          </p:nvPr>
        </p:nvSpPr>
        <p:spPr/>
        <p:txBody>
          <a:bodyPr anchor="t"/>
          <a:lstStyle/>
          <a:p>
            <a:pPr eaLnBrk="1" hangingPunct="1">
              <a:defRPr/>
            </a:pPr>
            <a:r>
              <a:rPr lang="en-US" altLang="zh-CN" b="1" smtClean="0"/>
              <a:t>Postpartum Care</a:t>
            </a:r>
            <a:endParaRPr lang="zh-CN" altLang="zh-CN" smtClean="0"/>
          </a:p>
        </p:txBody>
      </p:sp>
      <p:sp>
        <p:nvSpPr>
          <p:cNvPr id="57347" name="Rectangle 1006"/>
          <p:cNvSpPr>
            <a:spLocks noGrp="1" noChangeArrowheads="1"/>
          </p:cNvSpPr>
          <p:nvPr>
            <p:ph idx="1"/>
          </p:nvPr>
        </p:nvSpPr>
        <p:spPr/>
        <p:txBody>
          <a:bodyPr/>
          <a:lstStyle/>
          <a:p>
            <a:pPr eaLnBrk="1" hangingPunct="1">
              <a:buFontTx/>
              <a:buNone/>
            </a:pPr>
            <a:r>
              <a:rPr lang="en-US" altLang="zh-CN" i="1"/>
              <a:t>After delivery:</a:t>
            </a:r>
            <a:endParaRPr lang="zh-CN" altLang="zh-CN" smtClean="0"/>
          </a:p>
          <a:p>
            <a:pPr eaLnBrk="1" hangingPunct="1"/>
            <a:r>
              <a:rPr lang="en-US" altLang="zh-CN"/>
              <a:t>Measure blood glucose.</a:t>
            </a:r>
            <a:endParaRPr lang="zh-CN" altLang="zh-CN" smtClean="0"/>
          </a:p>
          <a:p>
            <a:pPr eaLnBrk="1" hangingPunct="1">
              <a:buFontTx/>
              <a:buNone/>
            </a:pPr>
            <a:r>
              <a:rPr lang="en-US" altLang="zh-CN"/>
              <a:t>    -fasting blood glucose concentrations should be &lt;105 mg/dL and one hour postprandial concentrations should be &lt; 140 mg/dL.</a:t>
            </a:r>
            <a:endParaRPr lang="zh-CN" altLang="zh-CN" smtClean="0"/>
          </a:p>
          <a:p>
            <a:pPr eaLnBrk="1" hangingPunct="1">
              <a:buFontTx/>
              <a:buNone/>
            </a:pPr>
            <a:endParaRPr lang="en-US" altLang="zh-CN"/>
          </a:p>
          <a:p>
            <a:pPr eaLnBrk="1" hangingPunct="1"/>
            <a:r>
              <a:rPr lang="en-US" altLang="zh-CN"/>
              <a:t>Administer one half of the pre-delivery dose before starting regular food intake.</a:t>
            </a:r>
            <a:endParaRPr lang="zh-CN" altLang="zh-CN" smtClean="0"/>
          </a:p>
        </p:txBody>
      </p:sp>
    </p:spTree>
    <p:extLst>
      <p:ext uri="{BB962C8B-B14F-4D97-AF65-F5344CB8AC3E}">
        <p14:creationId xmlns:p14="http://schemas.microsoft.com/office/powerpoint/2010/main" val="13365991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588" name="Rectangle 1012"/>
          <p:cNvSpPr>
            <a:spLocks noGrp="1" noChangeArrowheads="1"/>
          </p:cNvSpPr>
          <p:nvPr>
            <p:ph type="title"/>
          </p:nvPr>
        </p:nvSpPr>
        <p:spPr/>
        <p:txBody>
          <a:bodyPr anchor="t"/>
          <a:lstStyle/>
          <a:p>
            <a:pPr eaLnBrk="1" hangingPunct="1">
              <a:defRPr/>
            </a:pPr>
            <a:r>
              <a:rPr lang="en-US" altLang="zh-CN" b="1" smtClean="0"/>
              <a:t>Postpartum Care-cont</a:t>
            </a:r>
            <a:r>
              <a:rPr lang="en-US" altLang="zh-CN" smtClean="0"/>
              <a:t>:</a:t>
            </a:r>
            <a:endParaRPr lang="zh-CN" altLang="zh-CN" smtClean="0"/>
          </a:p>
        </p:txBody>
      </p:sp>
      <p:sp>
        <p:nvSpPr>
          <p:cNvPr id="59395" name="Rectangle 1014"/>
          <p:cNvSpPr>
            <a:spLocks noGrp="1" noChangeArrowheads="1"/>
          </p:cNvSpPr>
          <p:nvPr>
            <p:ph idx="1"/>
          </p:nvPr>
        </p:nvSpPr>
        <p:spPr>
          <a:xfrm>
            <a:off x="1992313" y="2133601"/>
            <a:ext cx="8229600" cy="2151063"/>
          </a:xfrm>
        </p:spPr>
        <p:txBody>
          <a:bodyPr/>
          <a:lstStyle/>
          <a:p>
            <a:pPr eaLnBrk="1" hangingPunct="1">
              <a:buFontTx/>
              <a:buNone/>
            </a:pPr>
            <a:r>
              <a:rPr lang="en-US" altLang="zh-CN" i="1"/>
              <a:t>Follow up:</a:t>
            </a:r>
            <a:endParaRPr lang="zh-CN" altLang="zh-CN" smtClean="0"/>
          </a:p>
          <a:p>
            <a:pPr eaLnBrk="1" hangingPunct="1"/>
            <a:r>
              <a:rPr lang="zh-CN" altLang="en-US"/>
              <a:t>Per American Diabetes Association, a 75 g two hours oral GTT should be performed  6-8 wks after delivery.</a:t>
            </a:r>
            <a:endParaRPr lang="zh-CN" altLang="zh-CN" smtClean="0"/>
          </a:p>
          <a:p>
            <a:pPr eaLnBrk="1" hangingPunct="1">
              <a:buFontTx/>
              <a:buNone/>
            </a:pPr>
            <a:endParaRPr lang="zh-CN" altLang="en-US"/>
          </a:p>
        </p:txBody>
      </p:sp>
    </p:spTree>
    <p:extLst>
      <p:ext uri="{BB962C8B-B14F-4D97-AF65-F5344CB8AC3E}">
        <p14:creationId xmlns:p14="http://schemas.microsoft.com/office/powerpoint/2010/main" val="32692714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592" name="Rectangle 1016"/>
          <p:cNvSpPr>
            <a:spLocks noGrp="1" noChangeArrowheads="1"/>
          </p:cNvSpPr>
          <p:nvPr>
            <p:ph type="title"/>
          </p:nvPr>
        </p:nvSpPr>
        <p:spPr/>
        <p:txBody>
          <a:bodyPr anchor="t"/>
          <a:lstStyle/>
          <a:p>
            <a:pPr eaLnBrk="1" hangingPunct="1">
              <a:defRPr/>
            </a:pPr>
            <a:r>
              <a:rPr lang="en-US" altLang="zh-CN" b="1" smtClean="0"/>
              <a:t>Postpartum Care-cont</a:t>
            </a:r>
            <a:r>
              <a:rPr lang="en-US" altLang="zh-CN" smtClean="0"/>
              <a:t>:</a:t>
            </a:r>
            <a:endParaRPr lang="zh-CN" altLang="zh-CN" smtClean="0"/>
          </a:p>
        </p:txBody>
      </p:sp>
      <p:sp>
        <p:nvSpPr>
          <p:cNvPr id="60419" name="Rectangle 1018"/>
          <p:cNvSpPr>
            <a:spLocks noGrp="1" noChangeArrowheads="1"/>
          </p:cNvSpPr>
          <p:nvPr>
            <p:ph idx="1"/>
          </p:nvPr>
        </p:nvSpPr>
        <p:spPr/>
        <p:txBody>
          <a:bodyPr/>
          <a:lstStyle/>
          <a:p>
            <a:pPr eaLnBrk="1" hangingPunct="1">
              <a:buFontTx/>
              <a:buNone/>
            </a:pPr>
            <a:r>
              <a:rPr lang="en-US" altLang="zh-CN" i="1"/>
              <a:t>Follow up:</a:t>
            </a:r>
            <a:endParaRPr lang="zh-CN" altLang="zh-CN" smtClean="0"/>
          </a:p>
          <a:p>
            <a:pPr eaLnBrk="1" hangingPunct="1"/>
            <a:r>
              <a:rPr lang="en-US" altLang="zh-CN"/>
              <a:t>If the pt’s postpartum GTT is normal, she should be re-evaluated at a minimum of 3 years interval with a fasting glucose.</a:t>
            </a:r>
            <a:endParaRPr lang="zh-CN" altLang="zh-CN" smtClean="0"/>
          </a:p>
          <a:p>
            <a:pPr eaLnBrk="1" hangingPunct="1"/>
            <a:r>
              <a:rPr lang="en-US" altLang="zh-CN"/>
              <a:t>All pts should be encouraged to exercise and lose wt.</a:t>
            </a:r>
            <a:endParaRPr lang="zh-CN" altLang="zh-CN" smtClean="0"/>
          </a:p>
          <a:p>
            <a:pPr eaLnBrk="1" hangingPunct="1"/>
            <a:r>
              <a:rPr lang="en-US" altLang="zh-CN"/>
              <a:t>All pts should be evaluated for glucose intolerance or DM before a subsequent pregnancy.</a:t>
            </a:r>
            <a:endParaRPr lang="zh-CN" altLang="zh-CN" smtClean="0"/>
          </a:p>
        </p:txBody>
      </p:sp>
    </p:spTree>
    <p:extLst>
      <p:ext uri="{BB962C8B-B14F-4D97-AF65-F5344CB8AC3E}">
        <p14:creationId xmlns:p14="http://schemas.microsoft.com/office/powerpoint/2010/main" val="1626034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24461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Group -786"/>
          <p:cNvGrpSpPr>
            <a:grpSpLocks/>
          </p:cNvGrpSpPr>
          <p:nvPr/>
        </p:nvGrpSpPr>
        <p:grpSpPr bwMode="auto">
          <a:xfrm>
            <a:off x="1919288" y="1025526"/>
            <a:ext cx="7974012" cy="5832475"/>
            <a:chOff x="830" y="419"/>
            <a:chExt cx="7932" cy="2858"/>
          </a:xfrm>
        </p:grpSpPr>
        <p:cxnSp>
          <p:nvCxnSpPr>
            <p:cNvPr id="29700" name="AutoShape 7"/>
            <p:cNvCxnSpPr>
              <a:cxnSpLocks noChangeShapeType="1"/>
            </p:cNvCxnSpPr>
            <p:nvPr/>
          </p:nvCxnSpPr>
          <p:spPr bwMode="auto">
            <a:xfrm rot="5400000" flipH="1">
              <a:off x="7249" y="1179"/>
              <a:ext cx="144" cy="1011"/>
            </a:xfrm>
            <a:prstGeom prst="bentConnector3">
              <a:avLst>
                <a:gd name="adj1" fmla="val 38917"/>
              </a:avLst>
            </a:prstGeom>
            <a:noFill/>
            <a:ln w="28575">
              <a:solidFill>
                <a:srgbClr val="006699"/>
              </a:solidFill>
              <a:miter lim="800000"/>
              <a:headEnd/>
              <a:tailEnd/>
            </a:ln>
            <a:extLst>
              <a:ext uri="{909E8E84-426E-40DD-AFC4-6F175D3DCCD1}">
                <a14:hiddenFill xmlns:a14="http://schemas.microsoft.com/office/drawing/2010/main">
                  <a:noFill/>
                </a14:hiddenFill>
              </a:ext>
            </a:extLst>
          </p:spPr>
        </p:cxnSp>
        <p:cxnSp>
          <p:nvCxnSpPr>
            <p:cNvPr id="29701" name="AutoShape 9"/>
            <p:cNvCxnSpPr>
              <a:cxnSpLocks noChangeShapeType="1"/>
            </p:cNvCxnSpPr>
            <p:nvPr/>
          </p:nvCxnSpPr>
          <p:spPr bwMode="auto">
            <a:xfrm rot="5400000" flipH="1">
              <a:off x="3211" y="1179"/>
              <a:ext cx="144" cy="1011"/>
            </a:xfrm>
            <a:prstGeom prst="bentConnector3">
              <a:avLst>
                <a:gd name="adj1" fmla="val 38917"/>
              </a:avLst>
            </a:prstGeom>
            <a:noFill/>
            <a:ln w="28575">
              <a:solidFill>
                <a:srgbClr val="006699"/>
              </a:solidFill>
              <a:miter lim="800000"/>
              <a:headEnd/>
              <a:tailEnd/>
            </a:ln>
            <a:extLst>
              <a:ext uri="{909E8E84-426E-40DD-AFC4-6F175D3DCCD1}">
                <a14:hiddenFill xmlns:a14="http://schemas.microsoft.com/office/drawing/2010/main">
                  <a:noFill/>
                </a14:hiddenFill>
              </a:ext>
            </a:extLst>
          </p:spPr>
        </p:cxnSp>
        <p:cxnSp>
          <p:nvCxnSpPr>
            <p:cNvPr id="29702" name="AutoShape 11"/>
            <p:cNvCxnSpPr>
              <a:cxnSpLocks noChangeShapeType="1"/>
            </p:cNvCxnSpPr>
            <p:nvPr/>
          </p:nvCxnSpPr>
          <p:spPr bwMode="auto">
            <a:xfrm rot="-5400000">
              <a:off x="2201" y="1180"/>
              <a:ext cx="144" cy="1009"/>
            </a:xfrm>
            <a:prstGeom prst="bentConnector3">
              <a:avLst>
                <a:gd name="adj1" fmla="val 38917"/>
              </a:avLst>
            </a:prstGeom>
            <a:noFill/>
            <a:ln w="28575">
              <a:solidFill>
                <a:srgbClr val="006699"/>
              </a:solidFill>
              <a:miter lim="800000"/>
              <a:headEnd/>
              <a:tailEnd/>
            </a:ln>
            <a:extLst>
              <a:ext uri="{909E8E84-426E-40DD-AFC4-6F175D3DCCD1}">
                <a14:hiddenFill xmlns:a14="http://schemas.microsoft.com/office/drawing/2010/main">
                  <a:noFill/>
                </a14:hiddenFill>
              </a:ext>
            </a:extLst>
          </p:spPr>
        </p:cxnSp>
        <p:cxnSp>
          <p:nvCxnSpPr>
            <p:cNvPr id="29703" name="AutoShape 13"/>
            <p:cNvCxnSpPr>
              <a:cxnSpLocks noChangeShapeType="1"/>
            </p:cNvCxnSpPr>
            <p:nvPr/>
          </p:nvCxnSpPr>
          <p:spPr bwMode="auto">
            <a:xfrm rot="-5400000">
              <a:off x="6239" y="1180"/>
              <a:ext cx="144" cy="1009"/>
            </a:xfrm>
            <a:prstGeom prst="bentConnector3">
              <a:avLst>
                <a:gd name="adj1" fmla="val 38917"/>
              </a:avLst>
            </a:prstGeom>
            <a:noFill/>
            <a:ln w="28575">
              <a:solidFill>
                <a:srgbClr val="006699"/>
              </a:solidFill>
              <a:miter lim="800000"/>
              <a:headEnd/>
              <a:tailEnd/>
            </a:ln>
            <a:extLst>
              <a:ext uri="{909E8E84-426E-40DD-AFC4-6F175D3DCCD1}">
                <a14:hiddenFill xmlns:a14="http://schemas.microsoft.com/office/drawing/2010/main">
                  <a:noFill/>
                </a14:hiddenFill>
              </a:ext>
            </a:extLst>
          </p:spPr>
        </p:cxnSp>
        <p:cxnSp>
          <p:nvCxnSpPr>
            <p:cNvPr id="29704" name="AutoShape 15"/>
            <p:cNvCxnSpPr>
              <a:cxnSpLocks noChangeShapeType="1"/>
            </p:cNvCxnSpPr>
            <p:nvPr/>
          </p:nvCxnSpPr>
          <p:spPr bwMode="auto">
            <a:xfrm rot="5400000" flipH="1">
              <a:off x="5734" y="246"/>
              <a:ext cx="144" cy="2018"/>
            </a:xfrm>
            <a:prstGeom prst="bentConnector3">
              <a:avLst>
                <a:gd name="adj1" fmla="val 38917"/>
              </a:avLst>
            </a:prstGeom>
            <a:noFill/>
            <a:ln w="28575">
              <a:solidFill>
                <a:srgbClr val="006699"/>
              </a:solidFill>
              <a:miter lim="800000"/>
              <a:headEnd/>
              <a:tailEnd/>
            </a:ln>
            <a:extLst>
              <a:ext uri="{909E8E84-426E-40DD-AFC4-6F175D3DCCD1}">
                <a14:hiddenFill xmlns:a14="http://schemas.microsoft.com/office/drawing/2010/main">
                  <a:noFill/>
                </a14:hiddenFill>
              </a:ext>
            </a:extLst>
          </p:spPr>
        </p:cxnSp>
        <p:cxnSp>
          <p:nvCxnSpPr>
            <p:cNvPr id="29705" name="AutoShape 17"/>
            <p:cNvCxnSpPr>
              <a:cxnSpLocks noChangeShapeType="1"/>
            </p:cNvCxnSpPr>
            <p:nvPr/>
          </p:nvCxnSpPr>
          <p:spPr bwMode="auto">
            <a:xfrm rot="-5400000">
              <a:off x="3715" y="245"/>
              <a:ext cx="144" cy="2020"/>
            </a:xfrm>
            <a:prstGeom prst="bentConnector3">
              <a:avLst>
                <a:gd name="adj1" fmla="val 38917"/>
              </a:avLst>
            </a:prstGeom>
            <a:noFill/>
            <a:ln w="28575">
              <a:solidFill>
                <a:srgbClr val="006699"/>
              </a:solidFill>
              <a:miter lim="800000"/>
              <a:headEnd/>
              <a:tailEnd/>
            </a:ln>
            <a:extLst>
              <a:ext uri="{909E8E84-426E-40DD-AFC4-6F175D3DCCD1}">
                <a14:hiddenFill xmlns:a14="http://schemas.microsoft.com/office/drawing/2010/main">
                  <a:noFill/>
                </a14:hiddenFill>
              </a:ext>
            </a:extLst>
          </p:spPr>
        </p:cxnSp>
        <p:sp>
          <p:nvSpPr>
            <p:cNvPr id="29706" name="AutoShape 826"/>
            <p:cNvSpPr>
              <a:spLocks/>
            </p:cNvSpPr>
            <p:nvPr/>
          </p:nvSpPr>
          <p:spPr bwMode="auto">
            <a:xfrm>
              <a:off x="3421" y="895"/>
              <a:ext cx="2751" cy="288"/>
            </a:xfrm>
            <a:prstGeom prst="roundRect">
              <a:avLst>
                <a:gd name="adj" fmla="val 16667"/>
              </a:avLst>
            </a:prstGeom>
            <a:solidFill>
              <a:srgbClr val="EDFAD2"/>
            </a:solidFill>
            <a:ln w="9525">
              <a:solidFill>
                <a:srgbClr val="006699"/>
              </a:solidFill>
              <a:round/>
              <a:headEnd/>
              <a:tailEnd/>
            </a:ln>
          </p:spPr>
          <p:txBody>
            <a:bodyPr wrap="none" lIns="16701" tIns="5375" rIns="16701" bIns="5375" anchor="ctr"/>
            <a:lstStyle>
              <a:lvl1pPr>
                <a:spcBef>
                  <a:spcPct val="20000"/>
                </a:spcBef>
                <a:buSzPct val="100000"/>
                <a:buChar char="•"/>
                <a:defRPr sz="3200">
                  <a:solidFill>
                    <a:srgbClr val="006699"/>
                  </a:solidFill>
                  <a:latin typeface="Verdana" panose="020B0604030504040204" pitchFamily="34" charset="0"/>
                  <a:ea typeface="宋体" panose="02010600030101010101" pitchFamily="2" charset="-122"/>
                  <a:sym typeface="Times New Roman" panose="02020603050405020304" pitchFamily="18" charset="0"/>
                </a:defRPr>
              </a:lvl1pPr>
              <a:lvl2pPr marL="742950" indent="-285750">
                <a:spcBef>
                  <a:spcPct val="20000"/>
                </a:spcBef>
                <a:buSzPct val="100000"/>
                <a:buChar char="–"/>
                <a:defRPr sz="2800">
                  <a:solidFill>
                    <a:srgbClr val="006699"/>
                  </a:solidFill>
                  <a:latin typeface="Verdana" panose="020B0604030504040204" pitchFamily="34" charset="0"/>
                  <a:ea typeface="宋体" panose="02010600030101010101" pitchFamily="2" charset="-122"/>
                  <a:sym typeface="Times New Roman" panose="02020603050405020304" pitchFamily="18" charset="0"/>
                </a:defRPr>
              </a:lvl2pPr>
              <a:lvl3pPr marL="1143000" indent="-228600">
                <a:spcBef>
                  <a:spcPct val="20000"/>
                </a:spcBef>
                <a:buSzPct val="100000"/>
                <a:buChar char="•"/>
                <a:defRPr sz="2400">
                  <a:solidFill>
                    <a:srgbClr val="006699"/>
                  </a:solidFill>
                  <a:latin typeface="Verdana" panose="020B0604030504040204" pitchFamily="34" charset="0"/>
                  <a:ea typeface="宋体" panose="02010600030101010101" pitchFamily="2" charset="-122"/>
                  <a:sym typeface="Times New Roman" panose="02020603050405020304" pitchFamily="18" charset="0"/>
                </a:defRPr>
              </a:lvl3pPr>
              <a:lvl4pPr marL="16002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4pPr>
              <a:lvl5pPr marL="20574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9pPr>
            </a:lstStyle>
            <a:p>
              <a:pPr algn="ctr" eaLnBrk="1" hangingPunct="1">
                <a:spcBef>
                  <a:spcPct val="0"/>
                </a:spcBef>
                <a:buSzTx/>
                <a:buFontTx/>
                <a:buNone/>
              </a:pPr>
              <a:r>
                <a:rPr lang="en-US" altLang="zh-TW" sz="2100" b="1">
                  <a:latin typeface="Arial" panose="020B0604020202020204" pitchFamily="34" charset="0"/>
                  <a:ea typeface="PMingLiU" pitchFamily="18" charset="-120"/>
                </a:rPr>
                <a:t>Diabetes in pregnancy</a:t>
              </a:r>
              <a:endParaRPr lang="zh-CN" altLang="zh-CN" sz="2400">
                <a:solidFill>
                  <a:srgbClr val="000000"/>
                </a:solidFill>
                <a:latin typeface="Times New Roman" panose="02020603050405020304" pitchFamily="18" charset="0"/>
              </a:endParaRPr>
            </a:p>
          </p:txBody>
        </p:sp>
        <p:sp>
          <p:nvSpPr>
            <p:cNvPr id="29707" name="AutoShape 828"/>
            <p:cNvSpPr>
              <a:spLocks/>
            </p:cNvSpPr>
            <p:nvPr/>
          </p:nvSpPr>
          <p:spPr bwMode="auto">
            <a:xfrm>
              <a:off x="1840" y="1327"/>
              <a:ext cx="1874" cy="286"/>
            </a:xfrm>
            <a:prstGeom prst="roundRect">
              <a:avLst>
                <a:gd name="adj" fmla="val 16667"/>
              </a:avLst>
            </a:prstGeom>
            <a:solidFill>
              <a:srgbClr val="EDFAD2"/>
            </a:solidFill>
            <a:ln w="9525">
              <a:solidFill>
                <a:srgbClr val="006699"/>
              </a:solidFill>
              <a:round/>
              <a:headEnd/>
              <a:tailEnd/>
            </a:ln>
          </p:spPr>
          <p:txBody>
            <a:bodyPr wrap="none" lIns="10748" tIns="5375" rIns="10748" bIns="5375" anchor="ctr"/>
            <a:lstStyle>
              <a:lvl1pPr>
                <a:spcBef>
                  <a:spcPct val="20000"/>
                </a:spcBef>
                <a:buSzPct val="100000"/>
                <a:buChar char="•"/>
                <a:defRPr sz="3200">
                  <a:solidFill>
                    <a:srgbClr val="006699"/>
                  </a:solidFill>
                  <a:latin typeface="Verdana" panose="020B0604030504040204" pitchFamily="34" charset="0"/>
                  <a:ea typeface="宋体" panose="02010600030101010101" pitchFamily="2" charset="-122"/>
                  <a:sym typeface="Times New Roman" panose="02020603050405020304" pitchFamily="18" charset="0"/>
                </a:defRPr>
              </a:lvl1pPr>
              <a:lvl2pPr marL="742950" indent="-285750">
                <a:spcBef>
                  <a:spcPct val="20000"/>
                </a:spcBef>
                <a:buSzPct val="100000"/>
                <a:buChar char="–"/>
                <a:defRPr sz="2800">
                  <a:solidFill>
                    <a:srgbClr val="006699"/>
                  </a:solidFill>
                  <a:latin typeface="Verdana" panose="020B0604030504040204" pitchFamily="34" charset="0"/>
                  <a:ea typeface="宋体" panose="02010600030101010101" pitchFamily="2" charset="-122"/>
                  <a:sym typeface="Times New Roman" panose="02020603050405020304" pitchFamily="18" charset="0"/>
                </a:defRPr>
              </a:lvl2pPr>
              <a:lvl3pPr marL="1143000" indent="-228600">
                <a:spcBef>
                  <a:spcPct val="20000"/>
                </a:spcBef>
                <a:buSzPct val="100000"/>
                <a:buChar char="•"/>
                <a:defRPr sz="2400">
                  <a:solidFill>
                    <a:srgbClr val="006699"/>
                  </a:solidFill>
                  <a:latin typeface="Verdana" panose="020B0604030504040204" pitchFamily="34" charset="0"/>
                  <a:ea typeface="宋体" panose="02010600030101010101" pitchFamily="2" charset="-122"/>
                  <a:sym typeface="Times New Roman" panose="02020603050405020304" pitchFamily="18" charset="0"/>
                </a:defRPr>
              </a:lvl3pPr>
              <a:lvl4pPr marL="16002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4pPr>
              <a:lvl5pPr marL="20574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9pPr>
            </a:lstStyle>
            <a:p>
              <a:pPr algn="ctr" eaLnBrk="1" hangingPunct="1">
                <a:spcBef>
                  <a:spcPct val="0"/>
                </a:spcBef>
                <a:buSzTx/>
                <a:buFontTx/>
                <a:buNone/>
              </a:pPr>
              <a:r>
                <a:rPr lang="en-US" altLang="zh-TW" sz="1600">
                  <a:latin typeface="Arial" panose="020B0604020202020204" pitchFamily="34" charset="0"/>
                  <a:ea typeface="PMingLiU" pitchFamily="18" charset="-120"/>
                </a:rPr>
                <a:t>Pre-existing diabetes</a:t>
              </a:r>
              <a:endParaRPr lang="zh-CN" altLang="zh-CN" sz="2400">
                <a:solidFill>
                  <a:srgbClr val="000000"/>
                </a:solidFill>
                <a:latin typeface="Times New Roman" panose="02020603050405020304" pitchFamily="18" charset="0"/>
              </a:endParaRPr>
            </a:p>
          </p:txBody>
        </p:sp>
        <p:sp>
          <p:nvSpPr>
            <p:cNvPr id="29708" name="AutoShape 830"/>
            <p:cNvSpPr>
              <a:spLocks/>
            </p:cNvSpPr>
            <p:nvPr/>
          </p:nvSpPr>
          <p:spPr bwMode="auto">
            <a:xfrm>
              <a:off x="5878" y="1327"/>
              <a:ext cx="1874" cy="286"/>
            </a:xfrm>
            <a:prstGeom prst="roundRect">
              <a:avLst>
                <a:gd name="adj" fmla="val 16667"/>
              </a:avLst>
            </a:prstGeom>
            <a:solidFill>
              <a:srgbClr val="EDFAD2"/>
            </a:solidFill>
            <a:ln w="9525">
              <a:solidFill>
                <a:srgbClr val="006699"/>
              </a:solidFill>
              <a:round/>
              <a:headEnd/>
              <a:tailEnd/>
            </a:ln>
          </p:spPr>
          <p:txBody>
            <a:bodyPr wrap="none" lIns="100227" tIns="114120" rIns="100227" bIns="114120" anchor="ctr"/>
            <a:lstStyle>
              <a:lvl1pPr>
                <a:spcBef>
                  <a:spcPct val="20000"/>
                </a:spcBef>
                <a:buSzPct val="100000"/>
                <a:buChar char="•"/>
                <a:defRPr sz="3200">
                  <a:solidFill>
                    <a:srgbClr val="006699"/>
                  </a:solidFill>
                  <a:latin typeface="Verdana" panose="020B0604030504040204" pitchFamily="34" charset="0"/>
                  <a:ea typeface="宋体" panose="02010600030101010101" pitchFamily="2" charset="-122"/>
                  <a:sym typeface="Times New Roman" panose="02020603050405020304" pitchFamily="18" charset="0"/>
                </a:defRPr>
              </a:lvl1pPr>
              <a:lvl2pPr marL="742950" indent="-285750">
                <a:spcBef>
                  <a:spcPct val="20000"/>
                </a:spcBef>
                <a:buSzPct val="100000"/>
                <a:buChar char="–"/>
                <a:defRPr sz="2800">
                  <a:solidFill>
                    <a:srgbClr val="006699"/>
                  </a:solidFill>
                  <a:latin typeface="Verdana" panose="020B0604030504040204" pitchFamily="34" charset="0"/>
                  <a:ea typeface="宋体" panose="02010600030101010101" pitchFamily="2" charset="-122"/>
                  <a:sym typeface="Times New Roman" panose="02020603050405020304" pitchFamily="18" charset="0"/>
                </a:defRPr>
              </a:lvl2pPr>
              <a:lvl3pPr marL="1143000" indent="-228600">
                <a:spcBef>
                  <a:spcPct val="20000"/>
                </a:spcBef>
                <a:buSzPct val="100000"/>
                <a:buChar char="•"/>
                <a:defRPr sz="2400">
                  <a:solidFill>
                    <a:srgbClr val="006699"/>
                  </a:solidFill>
                  <a:latin typeface="Verdana" panose="020B0604030504040204" pitchFamily="34" charset="0"/>
                  <a:ea typeface="宋体" panose="02010600030101010101" pitchFamily="2" charset="-122"/>
                  <a:sym typeface="Times New Roman" panose="02020603050405020304" pitchFamily="18" charset="0"/>
                </a:defRPr>
              </a:lvl3pPr>
              <a:lvl4pPr marL="16002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4pPr>
              <a:lvl5pPr marL="20574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9pPr>
            </a:lstStyle>
            <a:p>
              <a:pPr algn="ctr" eaLnBrk="1" hangingPunct="1">
                <a:spcBef>
                  <a:spcPct val="0"/>
                </a:spcBef>
                <a:buSzTx/>
                <a:buFontTx/>
                <a:buNone/>
              </a:pPr>
              <a:r>
                <a:rPr lang="en-US" altLang="zh-TW" sz="1600">
                  <a:latin typeface="Arial" panose="020B0604020202020204" pitchFamily="34" charset="0"/>
                  <a:ea typeface="PMingLiU" pitchFamily="18" charset="-120"/>
                </a:rPr>
                <a:t>Gestational diabetes</a:t>
              </a:r>
              <a:endParaRPr lang="zh-CN" altLang="zh-CN" sz="2400">
                <a:solidFill>
                  <a:srgbClr val="000000"/>
                </a:solidFill>
                <a:latin typeface="Times New Roman" panose="02020603050405020304" pitchFamily="18" charset="0"/>
              </a:endParaRPr>
            </a:p>
          </p:txBody>
        </p:sp>
        <p:sp>
          <p:nvSpPr>
            <p:cNvPr id="29709" name="AutoShape 832"/>
            <p:cNvSpPr>
              <a:spLocks/>
            </p:cNvSpPr>
            <p:nvPr/>
          </p:nvSpPr>
          <p:spPr bwMode="auto">
            <a:xfrm>
              <a:off x="4868" y="1757"/>
              <a:ext cx="1875" cy="288"/>
            </a:xfrm>
            <a:prstGeom prst="roundRect">
              <a:avLst>
                <a:gd name="adj" fmla="val 16667"/>
              </a:avLst>
            </a:prstGeom>
            <a:solidFill>
              <a:srgbClr val="EDFAD2"/>
            </a:solidFill>
            <a:ln w="9525">
              <a:solidFill>
                <a:srgbClr val="006699"/>
              </a:solidFill>
              <a:round/>
              <a:headEnd/>
              <a:tailEnd/>
            </a:ln>
          </p:spPr>
          <p:txBody>
            <a:bodyPr wrap="none" lIns="11196" tIns="5599" rIns="11196" bIns="5599" anchor="ctr"/>
            <a:lstStyle>
              <a:lvl1pPr>
                <a:spcBef>
                  <a:spcPct val="20000"/>
                </a:spcBef>
                <a:buSzPct val="100000"/>
                <a:buChar char="•"/>
                <a:defRPr sz="3200">
                  <a:solidFill>
                    <a:srgbClr val="006699"/>
                  </a:solidFill>
                  <a:latin typeface="Verdana" panose="020B0604030504040204" pitchFamily="34" charset="0"/>
                  <a:ea typeface="宋体" panose="02010600030101010101" pitchFamily="2" charset="-122"/>
                  <a:sym typeface="Times New Roman" panose="02020603050405020304" pitchFamily="18" charset="0"/>
                </a:defRPr>
              </a:lvl1pPr>
              <a:lvl2pPr marL="742950" indent="-285750">
                <a:spcBef>
                  <a:spcPct val="20000"/>
                </a:spcBef>
                <a:buSzPct val="100000"/>
                <a:buChar char="–"/>
                <a:defRPr sz="2800">
                  <a:solidFill>
                    <a:srgbClr val="006699"/>
                  </a:solidFill>
                  <a:latin typeface="Verdana" panose="020B0604030504040204" pitchFamily="34" charset="0"/>
                  <a:ea typeface="宋体" panose="02010600030101010101" pitchFamily="2" charset="-122"/>
                  <a:sym typeface="Times New Roman" panose="02020603050405020304" pitchFamily="18" charset="0"/>
                </a:defRPr>
              </a:lvl2pPr>
              <a:lvl3pPr marL="1143000" indent="-228600">
                <a:spcBef>
                  <a:spcPct val="20000"/>
                </a:spcBef>
                <a:buSzPct val="100000"/>
                <a:buChar char="•"/>
                <a:defRPr sz="2400">
                  <a:solidFill>
                    <a:srgbClr val="006699"/>
                  </a:solidFill>
                  <a:latin typeface="Verdana" panose="020B0604030504040204" pitchFamily="34" charset="0"/>
                  <a:ea typeface="宋体" panose="02010600030101010101" pitchFamily="2" charset="-122"/>
                  <a:sym typeface="Times New Roman" panose="02020603050405020304" pitchFamily="18" charset="0"/>
                </a:defRPr>
              </a:lvl3pPr>
              <a:lvl4pPr marL="16002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4pPr>
              <a:lvl5pPr marL="20574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9pPr>
            </a:lstStyle>
            <a:p>
              <a:pPr algn="ctr" eaLnBrk="1" hangingPunct="1">
                <a:spcBef>
                  <a:spcPct val="0"/>
                </a:spcBef>
                <a:buSzTx/>
                <a:buFontTx/>
                <a:buNone/>
              </a:pPr>
              <a:r>
                <a:rPr lang="en-US" altLang="zh-TW" sz="1600">
                  <a:latin typeface="Arial" panose="020B0604020202020204" pitchFamily="34" charset="0"/>
                  <a:ea typeface="PMingLiU" pitchFamily="18" charset="-120"/>
                </a:rPr>
                <a:t>Pre-existing diabetes</a:t>
              </a:r>
              <a:endParaRPr lang="zh-CN" altLang="zh-CN" sz="2400">
                <a:solidFill>
                  <a:srgbClr val="000000"/>
                </a:solidFill>
                <a:latin typeface="Times New Roman" panose="02020603050405020304" pitchFamily="18" charset="0"/>
              </a:endParaRPr>
            </a:p>
          </p:txBody>
        </p:sp>
        <p:sp>
          <p:nvSpPr>
            <p:cNvPr id="29710" name="AutoShape 834"/>
            <p:cNvSpPr>
              <a:spLocks/>
            </p:cNvSpPr>
            <p:nvPr/>
          </p:nvSpPr>
          <p:spPr bwMode="auto">
            <a:xfrm>
              <a:off x="830" y="1757"/>
              <a:ext cx="1875" cy="288"/>
            </a:xfrm>
            <a:prstGeom prst="roundRect">
              <a:avLst>
                <a:gd name="adj" fmla="val 16667"/>
              </a:avLst>
            </a:prstGeom>
            <a:solidFill>
              <a:srgbClr val="EDFAD2"/>
            </a:solidFill>
            <a:ln w="9525">
              <a:solidFill>
                <a:srgbClr val="006699"/>
              </a:solidFill>
              <a:round/>
              <a:headEnd/>
              <a:tailEnd/>
            </a:ln>
          </p:spPr>
          <p:txBody>
            <a:bodyPr wrap="none" lIns="11196" tIns="5599" rIns="11196" bIns="5599" anchor="ctr"/>
            <a:lstStyle>
              <a:lvl1pPr>
                <a:spcBef>
                  <a:spcPct val="20000"/>
                </a:spcBef>
                <a:buSzPct val="100000"/>
                <a:buChar char="•"/>
                <a:defRPr sz="3200">
                  <a:solidFill>
                    <a:srgbClr val="006699"/>
                  </a:solidFill>
                  <a:latin typeface="Verdana" panose="020B0604030504040204" pitchFamily="34" charset="0"/>
                  <a:ea typeface="宋体" panose="02010600030101010101" pitchFamily="2" charset="-122"/>
                  <a:sym typeface="Times New Roman" panose="02020603050405020304" pitchFamily="18" charset="0"/>
                </a:defRPr>
              </a:lvl1pPr>
              <a:lvl2pPr marL="742950" indent="-285750">
                <a:spcBef>
                  <a:spcPct val="20000"/>
                </a:spcBef>
                <a:buSzPct val="100000"/>
                <a:buChar char="–"/>
                <a:defRPr sz="2800">
                  <a:solidFill>
                    <a:srgbClr val="006699"/>
                  </a:solidFill>
                  <a:latin typeface="Verdana" panose="020B0604030504040204" pitchFamily="34" charset="0"/>
                  <a:ea typeface="宋体" panose="02010600030101010101" pitchFamily="2" charset="-122"/>
                  <a:sym typeface="Times New Roman" panose="02020603050405020304" pitchFamily="18" charset="0"/>
                </a:defRPr>
              </a:lvl2pPr>
              <a:lvl3pPr marL="1143000" indent="-228600">
                <a:spcBef>
                  <a:spcPct val="20000"/>
                </a:spcBef>
                <a:buSzPct val="100000"/>
                <a:buChar char="•"/>
                <a:defRPr sz="2400">
                  <a:solidFill>
                    <a:srgbClr val="006699"/>
                  </a:solidFill>
                  <a:latin typeface="Verdana" panose="020B0604030504040204" pitchFamily="34" charset="0"/>
                  <a:ea typeface="宋体" panose="02010600030101010101" pitchFamily="2" charset="-122"/>
                  <a:sym typeface="Times New Roman" panose="02020603050405020304" pitchFamily="18" charset="0"/>
                </a:defRPr>
              </a:lvl3pPr>
              <a:lvl4pPr marL="16002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4pPr>
              <a:lvl5pPr marL="20574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9pPr>
            </a:lstStyle>
            <a:p>
              <a:pPr algn="ctr" eaLnBrk="1" hangingPunct="1">
                <a:spcBef>
                  <a:spcPct val="0"/>
                </a:spcBef>
                <a:buSzTx/>
                <a:buFontTx/>
                <a:buNone/>
              </a:pPr>
              <a:r>
                <a:rPr lang="en-US" altLang="zh-TW" sz="1600">
                  <a:latin typeface="Arial" panose="020B0604020202020204" pitchFamily="34" charset="0"/>
                  <a:ea typeface="PMingLiU" pitchFamily="18" charset="-120"/>
                </a:rPr>
                <a:t>IDDM </a:t>
              </a:r>
              <a:endParaRPr lang="zh-CN" altLang="zh-CN" sz="2400">
                <a:solidFill>
                  <a:srgbClr val="000000"/>
                </a:solidFill>
                <a:latin typeface="Times New Roman" panose="02020603050405020304" pitchFamily="18" charset="0"/>
              </a:endParaRPr>
            </a:p>
            <a:p>
              <a:pPr algn="ctr" eaLnBrk="1" hangingPunct="1">
                <a:spcBef>
                  <a:spcPct val="0"/>
                </a:spcBef>
                <a:buSzTx/>
                <a:buFontTx/>
                <a:buNone/>
              </a:pPr>
              <a:r>
                <a:rPr lang="en-US" altLang="zh-TW" sz="1600">
                  <a:latin typeface="Arial" panose="020B0604020202020204" pitchFamily="34" charset="0"/>
                  <a:ea typeface="PMingLiU" pitchFamily="18" charset="-120"/>
                </a:rPr>
                <a:t>(Type1)</a:t>
              </a:r>
              <a:endParaRPr lang="zh-CN" altLang="zh-CN" sz="2400">
                <a:solidFill>
                  <a:srgbClr val="000000"/>
                </a:solidFill>
                <a:latin typeface="Times New Roman" panose="02020603050405020304" pitchFamily="18" charset="0"/>
              </a:endParaRPr>
            </a:p>
          </p:txBody>
        </p:sp>
        <p:sp>
          <p:nvSpPr>
            <p:cNvPr id="29711" name="AutoShape 836"/>
            <p:cNvSpPr>
              <a:spLocks/>
            </p:cNvSpPr>
            <p:nvPr/>
          </p:nvSpPr>
          <p:spPr bwMode="auto">
            <a:xfrm>
              <a:off x="2849" y="1757"/>
              <a:ext cx="1875" cy="288"/>
            </a:xfrm>
            <a:prstGeom prst="roundRect">
              <a:avLst>
                <a:gd name="adj" fmla="val 16667"/>
              </a:avLst>
            </a:prstGeom>
            <a:solidFill>
              <a:srgbClr val="EDFAD2"/>
            </a:solidFill>
            <a:ln w="9525">
              <a:solidFill>
                <a:srgbClr val="006699"/>
              </a:solidFill>
              <a:round/>
              <a:headEnd/>
              <a:tailEnd/>
            </a:ln>
          </p:spPr>
          <p:txBody>
            <a:bodyPr wrap="none" lIns="11196" tIns="5599" rIns="11196" bIns="5599" anchor="ctr"/>
            <a:lstStyle>
              <a:lvl1pPr>
                <a:spcBef>
                  <a:spcPct val="20000"/>
                </a:spcBef>
                <a:buSzPct val="100000"/>
                <a:buChar char="•"/>
                <a:defRPr sz="3200">
                  <a:solidFill>
                    <a:srgbClr val="006699"/>
                  </a:solidFill>
                  <a:latin typeface="Verdana" panose="020B0604030504040204" pitchFamily="34" charset="0"/>
                  <a:ea typeface="宋体" panose="02010600030101010101" pitchFamily="2" charset="-122"/>
                  <a:sym typeface="Times New Roman" panose="02020603050405020304" pitchFamily="18" charset="0"/>
                </a:defRPr>
              </a:lvl1pPr>
              <a:lvl2pPr marL="742950" indent="-285750">
                <a:spcBef>
                  <a:spcPct val="20000"/>
                </a:spcBef>
                <a:buSzPct val="100000"/>
                <a:buChar char="–"/>
                <a:defRPr sz="2800">
                  <a:solidFill>
                    <a:srgbClr val="006699"/>
                  </a:solidFill>
                  <a:latin typeface="Verdana" panose="020B0604030504040204" pitchFamily="34" charset="0"/>
                  <a:ea typeface="宋体" panose="02010600030101010101" pitchFamily="2" charset="-122"/>
                  <a:sym typeface="Times New Roman" panose="02020603050405020304" pitchFamily="18" charset="0"/>
                </a:defRPr>
              </a:lvl2pPr>
              <a:lvl3pPr marL="1143000" indent="-228600">
                <a:spcBef>
                  <a:spcPct val="20000"/>
                </a:spcBef>
                <a:buSzPct val="100000"/>
                <a:buChar char="•"/>
                <a:defRPr sz="2400">
                  <a:solidFill>
                    <a:srgbClr val="006699"/>
                  </a:solidFill>
                  <a:latin typeface="Verdana" panose="020B0604030504040204" pitchFamily="34" charset="0"/>
                  <a:ea typeface="宋体" panose="02010600030101010101" pitchFamily="2" charset="-122"/>
                  <a:sym typeface="Times New Roman" panose="02020603050405020304" pitchFamily="18" charset="0"/>
                </a:defRPr>
              </a:lvl3pPr>
              <a:lvl4pPr marL="16002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4pPr>
              <a:lvl5pPr marL="20574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9pPr>
            </a:lstStyle>
            <a:p>
              <a:pPr algn="ctr" eaLnBrk="1" hangingPunct="1">
                <a:spcBef>
                  <a:spcPct val="0"/>
                </a:spcBef>
                <a:buSzTx/>
                <a:buFontTx/>
                <a:buNone/>
              </a:pPr>
              <a:r>
                <a:rPr lang="en-US" altLang="zh-TW" sz="1600">
                  <a:latin typeface="Arial" panose="020B0604020202020204" pitchFamily="34" charset="0"/>
                  <a:ea typeface="PMingLiU" pitchFamily="18" charset="-120"/>
                </a:rPr>
                <a:t>NIDDM</a:t>
              </a:r>
              <a:endParaRPr lang="zh-CN" altLang="zh-CN" sz="2400">
                <a:solidFill>
                  <a:srgbClr val="000000"/>
                </a:solidFill>
                <a:latin typeface="Times New Roman" panose="02020603050405020304" pitchFamily="18" charset="0"/>
              </a:endParaRPr>
            </a:p>
            <a:p>
              <a:pPr algn="ctr" eaLnBrk="1" hangingPunct="1">
                <a:spcBef>
                  <a:spcPct val="0"/>
                </a:spcBef>
                <a:buSzTx/>
                <a:buFontTx/>
                <a:buNone/>
              </a:pPr>
              <a:r>
                <a:rPr lang="en-US" altLang="zh-TW" sz="1600">
                  <a:latin typeface="Arial" panose="020B0604020202020204" pitchFamily="34" charset="0"/>
                  <a:ea typeface="PMingLiU" pitchFamily="18" charset="-120"/>
                </a:rPr>
                <a:t>(Type2)</a:t>
              </a:r>
              <a:endParaRPr lang="zh-CN" altLang="zh-CN" sz="2400">
                <a:solidFill>
                  <a:srgbClr val="000000"/>
                </a:solidFill>
                <a:latin typeface="Times New Roman" panose="02020603050405020304" pitchFamily="18" charset="0"/>
              </a:endParaRPr>
            </a:p>
          </p:txBody>
        </p:sp>
        <p:sp>
          <p:nvSpPr>
            <p:cNvPr id="29712" name="AutoShape 838"/>
            <p:cNvSpPr>
              <a:spLocks/>
            </p:cNvSpPr>
            <p:nvPr/>
          </p:nvSpPr>
          <p:spPr bwMode="auto">
            <a:xfrm>
              <a:off x="6887" y="1757"/>
              <a:ext cx="1875" cy="288"/>
            </a:xfrm>
            <a:prstGeom prst="roundRect">
              <a:avLst>
                <a:gd name="adj" fmla="val 16667"/>
              </a:avLst>
            </a:prstGeom>
            <a:solidFill>
              <a:srgbClr val="EDFAD2"/>
            </a:solidFill>
            <a:ln w="9525">
              <a:solidFill>
                <a:srgbClr val="006699"/>
              </a:solidFill>
              <a:round/>
              <a:headEnd/>
              <a:tailEnd/>
            </a:ln>
          </p:spPr>
          <p:txBody>
            <a:bodyPr wrap="none" lIns="11196" tIns="5599" rIns="11196" bIns="5599" anchor="ctr"/>
            <a:lstStyle>
              <a:lvl1pPr>
                <a:spcBef>
                  <a:spcPct val="20000"/>
                </a:spcBef>
                <a:buSzPct val="100000"/>
                <a:buChar char="•"/>
                <a:defRPr sz="3200">
                  <a:solidFill>
                    <a:srgbClr val="006699"/>
                  </a:solidFill>
                  <a:latin typeface="Verdana" panose="020B0604030504040204" pitchFamily="34" charset="0"/>
                  <a:ea typeface="宋体" panose="02010600030101010101" pitchFamily="2" charset="-122"/>
                  <a:sym typeface="Times New Roman" panose="02020603050405020304" pitchFamily="18" charset="0"/>
                </a:defRPr>
              </a:lvl1pPr>
              <a:lvl2pPr marL="742950" indent="-285750">
                <a:spcBef>
                  <a:spcPct val="20000"/>
                </a:spcBef>
                <a:buSzPct val="100000"/>
                <a:buChar char="–"/>
                <a:defRPr sz="2800">
                  <a:solidFill>
                    <a:srgbClr val="006699"/>
                  </a:solidFill>
                  <a:latin typeface="Verdana" panose="020B0604030504040204" pitchFamily="34" charset="0"/>
                  <a:ea typeface="宋体" panose="02010600030101010101" pitchFamily="2" charset="-122"/>
                  <a:sym typeface="Times New Roman" panose="02020603050405020304" pitchFamily="18" charset="0"/>
                </a:defRPr>
              </a:lvl2pPr>
              <a:lvl3pPr marL="1143000" indent="-228600">
                <a:spcBef>
                  <a:spcPct val="20000"/>
                </a:spcBef>
                <a:buSzPct val="100000"/>
                <a:buChar char="•"/>
                <a:defRPr sz="2400">
                  <a:solidFill>
                    <a:srgbClr val="006699"/>
                  </a:solidFill>
                  <a:latin typeface="Verdana" panose="020B0604030504040204" pitchFamily="34" charset="0"/>
                  <a:ea typeface="宋体" panose="02010600030101010101" pitchFamily="2" charset="-122"/>
                  <a:sym typeface="Times New Roman" panose="02020603050405020304" pitchFamily="18" charset="0"/>
                </a:defRPr>
              </a:lvl3pPr>
              <a:lvl4pPr marL="16002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4pPr>
              <a:lvl5pPr marL="20574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9pPr>
            </a:lstStyle>
            <a:p>
              <a:pPr algn="ctr" eaLnBrk="1" hangingPunct="1">
                <a:spcBef>
                  <a:spcPct val="0"/>
                </a:spcBef>
                <a:buSzTx/>
                <a:buFontTx/>
                <a:buNone/>
              </a:pPr>
              <a:r>
                <a:rPr lang="en-US" altLang="zh-TW" sz="1600">
                  <a:latin typeface="Arial" panose="020B0604020202020204" pitchFamily="34" charset="0"/>
                  <a:ea typeface="PMingLiU" pitchFamily="18" charset="-120"/>
                </a:rPr>
                <a:t>True GDM</a:t>
              </a:r>
              <a:endParaRPr lang="zh-CN" altLang="zh-CN" sz="2400">
                <a:solidFill>
                  <a:srgbClr val="000000"/>
                </a:solidFill>
                <a:latin typeface="Times New Roman" panose="02020603050405020304" pitchFamily="18" charset="0"/>
              </a:endParaRPr>
            </a:p>
          </p:txBody>
        </p:sp>
      </p:grpSp>
      <p:sp>
        <p:nvSpPr>
          <p:cNvPr id="1049416" name="Rectangle 840"/>
          <p:cNvSpPr>
            <a:spLocks noChangeArrowheads="1"/>
          </p:cNvSpPr>
          <p:nvPr/>
        </p:nvSpPr>
        <p:spPr bwMode="auto">
          <a:xfrm>
            <a:off x="2351089" y="549276"/>
            <a:ext cx="7460995" cy="710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1pPr>
            <a:lvl2pPr>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2pPr>
            <a:lvl3pPr>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3pPr>
            <a:lvl4pPr>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4pPr>
            <a:lvl5pPr>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5pPr>
            <a:lvl6pPr fontAlgn="base">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6pPr>
            <a:lvl7pPr fontAlgn="base">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7pPr>
            <a:lvl8pPr fontAlgn="base">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8pPr>
            <a:lvl9pPr fontAlgn="base">
              <a:spcBef>
                <a:spcPct val="0"/>
              </a:spcBef>
              <a:spcAft>
                <a:spcPct val="0"/>
              </a:spcAft>
              <a:defRPr sz="2400">
                <a:solidFill>
                  <a:srgbClr val="000000"/>
                </a:solidFill>
                <a:latin typeface="Times New Roman" panose="02020603050405020304" pitchFamily="18" charset="0"/>
                <a:ea typeface="宋体" panose="02010600030101010101" pitchFamily="2" charset="-122"/>
                <a:sym typeface="Times New Roman" panose="02020603050405020304" pitchFamily="18" charset="0"/>
              </a:defRPr>
            </a:lvl9pPr>
          </a:lstStyle>
          <a:p>
            <a:pPr eaLnBrk="1" hangingPunct="1">
              <a:defRPr/>
            </a:pPr>
            <a:r>
              <a:rPr lang="en-US" altLang="zh-CN" sz="4000" b="1">
                <a:solidFill>
                  <a:srgbClr val="006666"/>
                </a:solidFill>
                <a:effectLst>
                  <a:outerShdw blurRad="38100" dist="38100" dir="2700000" algn="tl">
                    <a:srgbClr val="C0C0C0"/>
                  </a:outerShdw>
                </a:effectLst>
                <a:latin typeface="Verdana" panose="020B0604030504040204" pitchFamily="34" charset="0"/>
              </a:rPr>
              <a:t>Classification of Diabetes</a:t>
            </a:r>
            <a:endParaRPr lang="zh-CN" altLang="zh-CN"/>
          </a:p>
        </p:txBody>
      </p:sp>
    </p:spTree>
    <p:extLst>
      <p:ext uri="{BB962C8B-B14F-4D97-AF65-F5344CB8AC3E}">
        <p14:creationId xmlns:p14="http://schemas.microsoft.com/office/powerpoint/2010/main" val="2475382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18" name="Rectangle 842"/>
          <p:cNvSpPr>
            <a:spLocks noGrp="1" noChangeArrowheads="1"/>
          </p:cNvSpPr>
          <p:nvPr>
            <p:ph type="title"/>
          </p:nvPr>
        </p:nvSpPr>
        <p:spPr>
          <a:xfrm>
            <a:off x="1919289" y="404813"/>
            <a:ext cx="8243887" cy="1314450"/>
          </a:xfrm>
        </p:spPr>
        <p:txBody>
          <a:bodyPr anchor="t"/>
          <a:lstStyle/>
          <a:p>
            <a:pPr eaLnBrk="1" hangingPunct="1">
              <a:defRPr/>
            </a:pPr>
            <a:r>
              <a:rPr lang="en-US" altLang="zh-CN" sz="4000" b="1"/>
              <a:t>Classification of Diabetes in Pregnancy </a:t>
            </a:r>
            <a:endParaRPr lang="zh-CN" altLang="zh-CN" smtClean="0"/>
          </a:p>
        </p:txBody>
      </p:sp>
      <p:sp>
        <p:nvSpPr>
          <p:cNvPr id="30723" name="Rectangle 844"/>
          <p:cNvSpPr>
            <a:spLocks noGrp="1" noChangeArrowheads="1"/>
          </p:cNvSpPr>
          <p:nvPr>
            <p:ph sz="half" idx="1"/>
          </p:nvPr>
        </p:nvSpPr>
        <p:spPr>
          <a:xfrm>
            <a:off x="1919289" y="1989138"/>
            <a:ext cx="4029075" cy="4456112"/>
          </a:xfrm>
        </p:spPr>
        <p:txBody>
          <a:bodyPr/>
          <a:lstStyle/>
          <a:p>
            <a:pPr eaLnBrk="1" hangingPunct="1"/>
            <a:r>
              <a:rPr lang="en-US" altLang="zh-CN"/>
              <a:t>Class A: </a:t>
            </a:r>
            <a:endParaRPr lang="zh-CN" altLang="zh-CN" smtClean="0"/>
          </a:p>
          <a:p>
            <a:pPr eaLnBrk="1" hangingPunct="1">
              <a:buFontTx/>
              <a:buNone/>
            </a:pPr>
            <a:r>
              <a:rPr lang="en-US" altLang="zh-CN"/>
              <a:t>   Abnormal GTT at any age or of any duration treated only by diet therapy</a:t>
            </a:r>
            <a:endParaRPr lang="zh-CN" altLang="zh-CN" smtClean="0"/>
          </a:p>
          <a:p>
            <a:pPr eaLnBrk="1" hangingPunct="1">
              <a:buFontTx/>
              <a:buNone/>
            </a:pPr>
            <a:endParaRPr lang="zh-CN" altLang="en-US"/>
          </a:p>
        </p:txBody>
      </p:sp>
      <p:sp>
        <p:nvSpPr>
          <p:cNvPr id="30724" name="Rectangle 846"/>
          <p:cNvSpPr>
            <a:spLocks noGrp="1" noChangeArrowheads="1"/>
          </p:cNvSpPr>
          <p:nvPr>
            <p:ph sz="half" idx="2"/>
          </p:nvPr>
        </p:nvSpPr>
        <p:spPr>
          <a:xfrm>
            <a:off x="6240463" y="1989138"/>
            <a:ext cx="4030662" cy="4456112"/>
          </a:xfrm>
        </p:spPr>
        <p:txBody>
          <a:bodyPr/>
          <a:lstStyle/>
          <a:p>
            <a:pPr eaLnBrk="1" hangingPunct="1"/>
            <a:r>
              <a:rPr lang="en-US" altLang="zh-CN"/>
              <a:t>A1</a:t>
            </a:r>
            <a:endParaRPr lang="zh-CN" altLang="zh-CN" smtClean="0"/>
          </a:p>
          <a:p>
            <a:pPr eaLnBrk="1" hangingPunct="1">
              <a:buFontTx/>
              <a:buNone/>
            </a:pPr>
            <a:r>
              <a:rPr lang="en-US" altLang="zh-CN"/>
              <a:t>   -Diet Controlled GDM</a:t>
            </a:r>
            <a:endParaRPr lang="zh-CN" altLang="zh-CN" smtClean="0"/>
          </a:p>
          <a:p>
            <a:pPr eaLnBrk="1" hangingPunct="1"/>
            <a:r>
              <a:rPr lang="en-US" altLang="zh-CN"/>
              <a:t>A2</a:t>
            </a:r>
            <a:endParaRPr lang="zh-CN" altLang="zh-CN" smtClean="0"/>
          </a:p>
          <a:p>
            <a:pPr eaLnBrk="1" hangingPunct="1">
              <a:buFontTx/>
              <a:buNone/>
            </a:pPr>
            <a:r>
              <a:rPr lang="en-US" altLang="zh-CN"/>
              <a:t>   -Insulin-treated GDM</a:t>
            </a:r>
            <a:endParaRPr lang="zh-CN" altLang="zh-CN" smtClean="0"/>
          </a:p>
        </p:txBody>
      </p:sp>
    </p:spTree>
    <p:extLst>
      <p:ext uri="{BB962C8B-B14F-4D97-AF65-F5344CB8AC3E}">
        <p14:creationId xmlns:p14="http://schemas.microsoft.com/office/powerpoint/2010/main" val="3146599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24" name="Rectangle 848"/>
          <p:cNvSpPr>
            <a:spLocks noGrp="1" noChangeArrowheads="1"/>
          </p:cNvSpPr>
          <p:nvPr>
            <p:ph type="title"/>
          </p:nvPr>
        </p:nvSpPr>
        <p:spPr/>
        <p:txBody>
          <a:bodyPr anchor="t"/>
          <a:lstStyle/>
          <a:p>
            <a:pPr eaLnBrk="1" hangingPunct="1">
              <a:defRPr/>
            </a:pPr>
            <a:r>
              <a:rPr lang="en-US" altLang="zh-TW" sz="4000" b="1"/>
              <a:t>Complications of pregnancy in </a:t>
            </a:r>
            <a:r>
              <a:rPr lang="en-US" altLang="zh-CN" sz="4000" b="1"/>
              <a:t>G</a:t>
            </a:r>
            <a:r>
              <a:rPr lang="en-US" altLang="zh-TW" sz="4000" b="1"/>
              <a:t>DM</a:t>
            </a:r>
            <a:endParaRPr lang="zh-CN" altLang="zh-CN" smtClean="0"/>
          </a:p>
        </p:txBody>
      </p:sp>
      <p:sp>
        <p:nvSpPr>
          <p:cNvPr id="31747" name="Rectangle 850"/>
          <p:cNvSpPr>
            <a:spLocks noGrp="1" noChangeArrowheads="1"/>
          </p:cNvSpPr>
          <p:nvPr>
            <p:ph sz="half" idx="1"/>
          </p:nvPr>
        </p:nvSpPr>
        <p:spPr>
          <a:xfrm>
            <a:off x="1981201" y="1600201"/>
            <a:ext cx="4029075" cy="4456113"/>
          </a:xfrm>
        </p:spPr>
        <p:txBody>
          <a:bodyPr>
            <a:normAutofit fontScale="92500" lnSpcReduction="10000"/>
          </a:bodyPr>
          <a:lstStyle/>
          <a:p>
            <a:pPr eaLnBrk="1" hangingPunct="1">
              <a:lnSpc>
                <a:spcPct val="90000"/>
              </a:lnSpc>
              <a:buFontTx/>
              <a:buNone/>
            </a:pPr>
            <a:r>
              <a:rPr lang="en-US" altLang="zh-TW" b="1">
                <a:solidFill>
                  <a:srgbClr val="FF9900"/>
                </a:solidFill>
              </a:rPr>
              <a:t>Maternal:</a:t>
            </a:r>
            <a:endParaRPr lang="zh-CN" altLang="zh-CN" smtClean="0"/>
          </a:p>
          <a:p>
            <a:pPr eaLnBrk="1" hangingPunct="1">
              <a:lnSpc>
                <a:spcPct val="90000"/>
              </a:lnSpc>
              <a:buFontTx/>
              <a:buNone/>
            </a:pPr>
            <a:r>
              <a:rPr lang="en-US" altLang="zh-TW" sz="2000"/>
              <a:t>Hypoglycemia</a:t>
            </a:r>
            <a:endParaRPr lang="zh-CN" altLang="zh-CN" smtClean="0"/>
          </a:p>
          <a:p>
            <a:pPr eaLnBrk="1" hangingPunct="1">
              <a:lnSpc>
                <a:spcPct val="90000"/>
              </a:lnSpc>
              <a:buFontTx/>
              <a:buNone/>
            </a:pPr>
            <a:r>
              <a:rPr lang="en-US" altLang="zh-TW" sz="2000"/>
              <a:t>Infection</a:t>
            </a:r>
            <a:endParaRPr lang="zh-CN" altLang="zh-CN" smtClean="0"/>
          </a:p>
          <a:p>
            <a:pPr eaLnBrk="1" hangingPunct="1">
              <a:lnSpc>
                <a:spcPct val="90000"/>
              </a:lnSpc>
              <a:buFontTx/>
              <a:buNone/>
            </a:pPr>
            <a:r>
              <a:rPr lang="en-US" altLang="zh-TW" sz="2000"/>
              <a:t>Ketoacidosis</a:t>
            </a:r>
            <a:endParaRPr lang="zh-CN" altLang="zh-CN" smtClean="0"/>
          </a:p>
          <a:p>
            <a:pPr eaLnBrk="1" hangingPunct="1">
              <a:lnSpc>
                <a:spcPct val="90000"/>
              </a:lnSpc>
              <a:buFontTx/>
              <a:buNone/>
            </a:pPr>
            <a:r>
              <a:rPr lang="en-US" altLang="zh-TW" sz="2000"/>
              <a:t>Deterioration in retinopathy’</a:t>
            </a:r>
            <a:endParaRPr lang="zh-CN" altLang="zh-CN" smtClean="0"/>
          </a:p>
          <a:p>
            <a:pPr eaLnBrk="1" hangingPunct="1">
              <a:lnSpc>
                <a:spcPct val="90000"/>
              </a:lnSpc>
              <a:buFontTx/>
              <a:buNone/>
            </a:pPr>
            <a:r>
              <a:rPr lang="en-US" altLang="zh-TW" sz="2000"/>
              <a:t>Increased proteinuria+edema</a:t>
            </a:r>
            <a:endParaRPr lang="zh-CN" altLang="zh-CN" smtClean="0"/>
          </a:p>
          <a:p>
            <a:pPr eaLnBrk="1" hangingPunct="1">
              <a:lnSpc>
                <a:spcPct val="90000"/>
              </a:lnSpc>
              <a:buFontTx/>
              <a:buNone/>
            </a:pPr>
            <a:r>
              <a:rPr lang="en-US" altLang="zh-TW" sz="2000"/>
              <a:t>Miscarriage</a:t>
            </a:r>
            <a:endParaRPr lang="zh-CN" altLang="zh-CN" smtClean="0"/>
          </a:p>
          <a:p>
            <a:pPr eaLnBrk="1" hangingPunct="1">
              <a:lnSpc>
                <a:spcPct val="90000"/>
              </a:lnSpc>
              <a:buFontTx/>
              <a:buNone/>
            </a:pPr>
            <a:r>
              <a:rPr lang="en-US" altLang="zh-TW" sz="2000"/>
              <a:t>Polyhydramnio</a:t>
            </a:r>
            <a:endParaRPr lang="zh-CN" altLang="zh-CN" smtClean="0"/>
          </a:p>
          <a:p>
            <a:pPr eaLnBrk="1" hangingPunct="1">
              <a:lnSpc>
                <a:spcPct val="90000"/>
              </a:lnSpc>
              <a:buFontTx/>
              <a:buNone/>
            </a:pPr>
            <a:r>
              <a:rPr lang="en-US" altLang="zh-TW" sz="2000"/>
              <a:t>Shoulder dystocia</a:t>
            </a:r>
            <a:endParaRPr lang="zh-CN" altLang="zh-CN" smtClean="0"/>
          </a:p>
          <a:p>
            <a:pPr eaLnBrk="1" hangingPunct="1">
              <a:lnSpc>
                <a:spcPct val="90000"/>
              </a:lnSpc>
              <a:buFontTx/>
              <a:buNone/>
            </a:pPr>
            <a:r>
              <a:rPr lang="en-US" altLang="zh-TW" sz="2000"/>
              <a:t>Preeclampsia</a:t>
            </a:r>
            <a:endParaRPr lang="zh-CN" altLang="zh-CN" smtClean="0"/>
          </a:p>
          <a:p>
            <a:pPr eaLnBrk="1" hangingPunct="1">
              <a:lnSpc>
                <a:spcPct val="90000"/>
              </a:lnSpc>
              <a:buFontTx/>
              <a:buNone/>
            </a:pPr>
            <a:r>
              <a:rPr lang="en-US" altLang="zh-TW" sz="2000"/>
              <a:t>Increased caesarean rate</a:t>
            </a:r>
            <a:endParaRPr lang="zh-CN" altLang="zh-CN" smtClean="0"/>
          </a:p>
          <a:p>
            <a:pPr eaLnBrk="1" hangingPunct="1">
              <a:lnSpc>
                <a:spcPct val="90000"/>
              </a:lnSpc>
              <a:buFontTx/>
              <a:buNone/>
            </a:pPr>
            <a:r>
              <a:rPr lang="en-US" altLang="zh-CN" sz="2000"/>
              <a:t>Future type 2 diabetes</a:t>
            </a:r>
            <a:endParaRPr lang="zh-CN" altLang="zh-CN" smtClean="0"/>
          </a:p>
          <a:p>
            <a:pPr eaLnBrk="1" hangingPunct="1">
              <a:lnSpc>
                <a:spcPct val="90000"/>
              </a:lnSpc>
              <a:buFontTx/>
              <a:buNone/>
            </a:pPr>
            <a:endParaRPr lang="en-US" altLang="zh-TW" sz="2000"/>
          </a:p>
          <a:p>
            <a:pPr eaLnBrk="1" hangingPunct="1">
              <a:lnSpc>
                <a:spcPct val="90000"/>
              </a:lnSpc>
              <a:buFontTx/>
              <a:buNone/>
            </a:pPr>
            <a:endParaRPr lang="zh-TW" altLang="en-US" sz="2000"/>
          </a:p>
        </p:txBody>
      </p:sp>
      <p:sp>
        <p:nvSpPr>
          <p:cNvPr id="31748" name="Rectangle 852"/>
          <p:cNvSpPr>
            <a:spLocks noGrp="1" noChangeArrowheads="1"/>
          </p:cNvSpPr>
          <p:nvPr>
            <p:ph sz="half" idx="2"/>
          </p:nvPr>
        </p:nvSpPr>
        <p:spPr>
          <a:xfrm>
            <a:off x="6311901" y="1628775"/>
            <a:ext cx="4105275" cy="4497388"/>
          </a:xfrm>
        </p:spPr>
        <p:txBody>
          <a:bodyPr/>
          <a:lstStyle/>
          <a:p>
            <a:pPr eaLnBrk="1" hangingPunct="1">
              <a:lnSpc>
                <a:spcPct val="90000"/>
              </a:lnSpc>
              <a:buFontTx/>
              <a:buNone/>
            </a:pPr>
            <a:r>
              <a:rPr lang="en-US" altLang="zh-TW" b="1">
                <a:solidFill>
                  <a:srgbClr val="FF9900"/>
                </a:solidFill>
              </a:rPr>
              <a:t>Fetal:</a:t>
            </a:r>
            <a:r>
              <a:rPr lang="en-US" altLang="zh-TW">
                <a:solidFill>
                  <a:srgbClr val="FF9900"/>
                </a:solidFill>
              </a:rPr>
              <a:t> </a:t>
            </a:r>
            <a:endParaRPr lang="zh-CN" altLang="zh-CN" smtClean="0"/>
          </a:p>
          <a:p>
            <a:pPr eaLnBrk="1" hangingPunct="1">
              <a:lnSpc>
                <a:spcPct val="90000"/>
              </a:lnSpc>
              <a:buFontTx/>
              <a:buNone/>
            </a:pPr>
            <a:r>
              <a:rPr lang="en-US" altLang="zh-TW" sz="2000"/>
              <a:t>Congenital abnormalities</a:t>
            </a:r>
            <a:endParaRPr lang="zh-CN" altLang="zh-CN" smtClean="0"/>
          </a:p>
          <a:p>
            <a:pPr eaLnBrk="1" hangingPunct="1">
              <a:lnSpc>
                <a:spcPct val="90000"/>
              </a:lnSpc>
              <a:buFontTx/>
              <a:buNone/>
            </a:pPr>
            <a:r>
              <a:rPr lang="en-US" altLang="zh-TW" sz="2000"/>
              <a:t>Increased neonatal  and perinatal mortality</a:t>
            </a:r>
            <a:endParaRPr lang="zh-CN" altLang="zh-CN" smtClean="0"/>
          </a:p>
          <a:p>
            <a:pPr eaLnBrk="1" hangingPunct="1">
              <a:lnSpc>
                <a:spcPct val="90000"/>
              </a:lnSpc>
              <a:buFontTx/>
              <a:buNone/>
            </a:pPr>
            <a:r>
              <a:rPr lang="en-US" altLang="zh-TW" sz="2000"/>
              <a:t>Macrosomia</a:t>
            </a:r>
            <a:endParaRPr lang="zh-CN" altLang="zh-CN" smtClean="0"/>
          </a:p>
          <a:p>
            <a:pPr eaLnBrk="1" hangingPunct="1">
              <a:lnSpc>
                <a:spcPct val="90000"/>
              </a:lnSpc>
              <a:buFontTx/>
              <a:buNone/>
            </a:pPr>
            <a:r>
              <a:rPr lang="en-US" altLang="zh-CN" sz="2000"/>
              <a:t>Birth trauma</a:t>
            </a:r>
            <a:endParaRPr lang="zh-CN" altLang="zh-CN" smtClean="0"/>
          </a:p>
          <a:p>
            <a:pPr eaLnBrk="1" hangingPunct="1">
              <a:lnSpc>
                <a:spcPct val="90000"/>
              </a:lnSpc>
              <a:buFontTx/>
              <a:buNone/>
            </a:pPr>
            <a:r>
              <a:rPr lang="en-US" altLang="zh-TW" sz="2000"/>
              <a:t>Late stillbirth</a:t>
            </a:r>
            <a:endParaRPr lang="zh-CN" altLang="zh-CN" smtClean="0"/>
          </a:p>
          <a:p>
            <a:pPr eaLnBrk="1" hangingPunct="1">
              <a:lnSpc>
                <a:spcPct val="90000"/>
              </a:lnSpc>
              <a:buFontTx/>
              <a:buNone/>
            </a:pPr>
            <a:r>
              <a:rPr lang="en-US" altLang="zh-TW" sz="2000"/>
              <a:t>Neonatal hypoglycemia</a:t>
            </a:r>
            <a:endParaRPr lang="zh-CN" altLang="zh-CN" smtClean="0"/>
          </a:p>
          <a:p>
            <a:pPr eaLnBrk="1" hangingPunct="1">
              <a:lnSpc>
                <a:spcPct val="90000"/>
              </a:lnSpc>
              <a:buFontTx/>
              <a:buNone/>
            </a:pPr>
            <a:r>
              <a:rPr lang="en-US" altLang="zh-TW" sz="2000"/>
              <a:t>Polycythemia</a:t>
            </a:r>
            <a:endParaRPr lang="zh-CN" altLang="zh-CN" smtClean="0"/>
          </a:p>
          <a:p>
            <a:pPr eaLnBrk="1" hangingPunct="1">
              <a:lnSpc>
                <a:spcPct val="90000"/>
              </a:lnSpc>
              <a:buFontTx/>
              <a:buNone/>
            </a:pPr>
            <a:r>
              <a:rPr lang="en-US" altLang="zh-TW" sz="2000"/>
              <a:t>Jaundice</a:t>
            </a:r>
            <a:endParaRPr lang="zh-CN" altLang="zh-CN" smtClean="0"/>
          </a:p>
          <a:p>
            <a:pPr eaLnBrk="1" hangingPunct="1">
              <a:lnSpc>
                <a:spcPct val="90000"/>
              </a:lnSpc>
              <a:buFontTx/>
              <a:buNone/>
            </a:pPr>
            <a:r>
              <a:rPr lang="en-US" altLang="zh-CN" sz="2000"/>
              <a:t>Hyperbilirubinemia</a:t>
            </a:r>
            <a:endParaRPr lang="zh-CN" altLang="zh-CN" smtClean="0"/>
          </a:p>
        </p:txBody>
      </p:sp>
    </p:spTree>
    <p:extLst>
      <p:ext uri="{BB962C8B-B14F-4D97-AF65-F5344CB8AC3E}">
        <p14:creationId xmlns:p14="http://schemas.microsoft.com/office/powerpoint/2010/main" val="1759331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0" name="Rectangle 854"/>
          <p:cNvSpPr>
            <a:spLocks noGrp="1" noChangeArrowheads="1"/>
          </p:cNvSpPr>
          <p:nvPr>
            <p:ph type="title"/>
          </p:nvPr>
        </p:nvSpPr>
        <p:spPr>
          <a:xfrm>
            <a:off x="1524000" y="188913"/>
            <a:ext cx="9144000" cy="620712"/>
          </a:xfrm>
        </p:spPr>
        <p:txBody>
          <a:bodyPr anchor="t">
            <a:normAutofit fontScale="90000"/>
          </a:bodyPr>
          <a:lstStyle/>
          <a:p>
            <a:pPr eaLnBrk="1" hangingPunct="1">
              <a:defRPr/>
            </a:pPr>
            <a:r>
              <a:rPr lang="en-US" altLang="zh-CN" sz="3600" b="1">
                <a:latin typeface="Gill Sans MT" panose="020B0502020104020203" pitchFamily="34" charset="0"/>
              </a:rPr>
              <a:t>RISK FACTORS FOR GDM</a:t>
            </a:r>
            <a:endParaRPr lang="zh-CN" altLang="zh-CN" smtClean="0"/>
          </a:p>
        </p:txBody>
      </p:sp>
      <p:sp>
        <p:nvSpPr>
          <p:cNvPr id="32771" name="Rectangle 856"/>
          <p:cNvSpPr>
            <a:spLocks noGrp="1" noChangeArrowheads="1"/>
          </p:cNvSpPr>
          <p:nvPr>
            <p:ph idx="1"/>
          </p:nvPr>
        </p:nvSpPr>
        <p:spPr>
          <a:xfrm>
            <a:off x="2208213" y="981075"/>
            <a:ext cx="7772400" cy="5543550"/>
          </a:xfrm>
        </p:spPr>
        <p:txBody>
          <a:bodyPr/>
          <a:lstStyle/>
          <a:p>
            <a:pPr eaLnBrk="1" hangingPunct="1">
              <a:lnSpc>
                <a:spcPct val="80000"/>
              </a:lnSpc>
              <a:buFont typeface="Wingdings" panose="05000000000000000000" pitchFamily="2" charset="2"/>
              <a:buChar char="Ø"/>
            </a:pPr>
            <a:r>
              <a:rPr lang="en-US" altLang="zh-CN"/>
              <a:t>Previous diagnosis of GDM</a:t>
            </a:r>
            <a:endParaRPr lang="zh-CN" altLang="zh-CN" smtClean="0"/>
          </a:p>
          <a:p>
            <a:pPr eaLnBrk="1" hangingPunct="1">
              <a:lnSpc>
                <a:spcPct val="80000"/>
              </a:lnSpc>
              <a:buFont typeface="Wingdings" panose="05000000000000000000" pitchFamily="2" charset="2"/>
              <a:buChar char="Ø"/>
            </a:pPr>
            <a:r>
              <a:rPr lang="en-US" altLang="zh-CN"/>
              <a:t>A strong FH of type 2 DM</a:t>
            </a:r>
            <a:endParaRPr lang="zh-CN" altLang="zh-CN" smtClean="0"/>
          </a:p>
          <a:p>
            <a:pPr eaLnBrk="1" hangingPunct="1">
              <a:lnSpc>
                <a:spcPct val="80000"/>
              </a:lnSpc>
              <a:buFont typeface="Wingdings" panose="05000000000000000000" pitchFamily="2" charset="2"/>
              <a:buChar char="Ø"/>
            </a:pPr>
            <a:r>
              <a:rPr lang="en-US" altLang="zh-CN"/>
              <a:t>Previous delivery of a macrosomic infant</a:t>
            </a:r>
            <a:endParaRPr lang="zh-CN" altLang="zh-CN" smtClean="0"/>
          </a:p>
          <a:p>
            <a:pPr eaLnBrk="1" hangingPunct="1">
              <a:lnSpc>
                <a:spcPct val="80000"/>
              </a:lnSpc>
              <a:buFont typeface="Wingdings" panose="05000000000000000000" pitchFamily="2" charset="2"/>
              <a:buChar char="Ø"/>
            </a:pPr>
            <a:r>
              <a:rPr lang="en-US" altLang="zh-CN"/>
              <a:t>Member of a high-risk population (Aboriginal, Hispanic, South Asian, Asian or African descent)</a:t>
            </a:r>
            <a:endParaRPr lang="zh-CN" altLang="zh-CN" smtClean="0"/>
          </a:p>
          <a:p>
            <a:pPr eaLnBrk="1" hangingPunct="1">
              <a:lnSpc>
                <a:spcPct val="80000"/>
              </a:lnSpc>
              <a:buFont typeface="Wingdings" panose="05000000000000000000" pitchFamily="2" charset="2"/>
              <a:buChar char="Ø"/>
            </a:pPr>
            <a:r>
              <a:rPr lang="en-US" altLang="zh-CN"/>
              <a:t>Age </a:t>
            </a:r>
            <a:r>
              <a:rPr lang="en-US" altLang="zh-CN" smtClean="0">
                <a:latin typeface="Book Antiqua" panose="02040602050305030304" pitchFamily="18" charset="0"/>
                <a:sym typeface="Symbol" panose="05050102010706020507" pitchFamily="18" charset="2"/>
              </a:rPr>
              <a:t></a:t>
            </a:r>
            <a:r>
              <a:rPr lang="en-US" altLang="zh-CN">
                <a:cs typeface="Arial" panose="020B0604020202020204" pitchFamily="34" charset="0"/>
              </a:rPr>
              <a:t> 35 years</a:t>
            </a:r>
            <a:endParaRPr lang="zh-CN" altLang="zh-CN" smtClean="0"/>
          </a:p>
          <a:p>
            <a:pPr eaLnBrk="1" hangingPunct="1">
              <a:lnSpc>
                <a:spcPct val="80000"/>
              </a:lnSpc>
              <a:buFont typeface="Wingdings" panose="05000000000000000000" pitchFamily="2" charset="2"/>
              <a:buChar char="Ø"/>
            </a:pPr>
            <a:r>
              <a:rPr lang="en-US" altLang="zh-CN">
                <a:cs typeface="Arial" panose="020B0604020202020204" pitchFamily="34" charset="0"/>
              </a:rPr>
              <a:t>Obesity (BMI </a:t>
            </a:r>
            <a:r>
              <a:rPr lang="en-US" altLang="zh-CN" smtClean="0">
                <a:latin typeface="Book Antiqua" panose="02040602050305030304" pitchFamily="18" charset="0"/>
                <a:sym typeface="Symbol" panose="05050102010706020507" pitchFamily="18" charset="2"/>
              </a:rPr>
              <a:t></a:t>
            </a:r>
            <a:r>
              <a:rPr lang="en-US" altLang="zh-CN"/>
              <a:t> 30 kg/m</a:t>
            </a:r>
            <a:r>
              <a:rPr lang="en-US" altLang="zh-CN" baseline="30000"/>
              <a:t>2</a:t>
            </a:r>
            <a:r>
              <a:rPr lang="en-US" altLang="zh-CN"/>
              <a:t>)</a:t>
            </a:r>
            <a:endParaRPr lang="zh-CN" altLang="zh-CN" smtClean="0"/>
          </a:p>
          <a:p>
            <a:pPr eaLnBrk="1" hangingPunct="1">
              <a:lnSpc>
                <a:spcPct val="80000"/>
              </a:lnSpc>
              <a:buFont typeface="Wingdings" panose="05000000000000000000" pitchFamily="2" charset="2"/>
              <a:buChar char="Ø"/>
            </a:pPr>
            <a:r>
              <a:rPr lang="en-US" altLang="zh-CN"/>
              <a:t>Polycystic ovarian syndrome and / or hirsutism</a:t>
            </a:r>
            <a:endParaRPr lang="zh-CN" altLang="zh-CN" smtClean="0"/>
          </a:p>
          <a:p>
            <a:pPr eaLnBrk="1" hangingPunct="1">
              <a:lnSpc>
                <a:spcPct val="80000"/>
              </a:lnSpc>
              <a:buFont typeface="Wingdings" panose="05000000000000000000" pitchFamily="2" charset="2"/>
              <a:buChar char="Ø"/>
            </a:pPr>
            <a:r>
              <a:rPr lang="en-US" altLang="zh-CN"/>
              <a:t>Acanthosis nigricans</a:t>
            </a:r>
            <a:endParaRPr lang="zh-CN" altLang="zh-CN" smtClean="0"/>
          </a:p>
          <a:p>
            <a:pPr eaLnBrk="1" hangingPunct="1">
              <a:lnSpc>
                <a:spcPct val="80000"/>
              </a:lnSpc>
              <a:buFont typeface="Wingdings" panose="05000000000000000000" pitchFamily="2" charset="2"/>
              <a:buChar char="Ø"/>
            </a:pPr>
            <a:r>
              <a:rPr lang="en-US" altLang="zh-CN"/>
              <a:t>Corticosteroid use</a:t>
            </a:r>
            <a:endParaRPr lang="zh-CN" altLang="zh-CN" smtClean="0"/>
          </a:p>
        </p:txBody>
      </p:sp>
    </p:spTree>
    <p:extLst>
      <p:ext uri="{BB962C8B-B14F-4D97-AF65-F5344CB8AC3E}">
        <p14:creationId xmlns:p14="http://schemas.microsoft.com/office/powerpoint/2010/main" val="291426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4" name="Rectangle 858"/>
          <p:cNvSpPr>
            <a:spLocks noGrp="1" noChangeArrowheads="1"/>
          </p:cNvSpPr>
          <p:nvPr>
            <p:ph type="title"/>
          </p:nvPr>
        </p:nvSpPr>
        <p:spPr>
          <a:xfrm>
            <a:off x="1966914" y="103188"/>
            <a:ext cx="8243887" cy="1022350"/>
          </a:xfrm>
        </p:spPr>
        <p:txBody>
          <a:bodyPr anchor="t"/>
          <a:lstStyle/>
          <a:p>
            <a:pPr eaLnBrk="1" hangingPunct="1">
              <a:defRPr/>
            </a:pPr>
            <a:r>
              <a:rPr lang="en-US" altLang="zh-CN" b="1" smtClean="0"/>
              <a:t>Screening-cont:</a:t>
            </a:r>
            <a:endParaRPr lang="zh-CN" altLang="zh-CN" smtClean="0"/>
          </a:p>
        </p:txBody>
      </p:sp>
      <p:sp>
        <p:nvSpPr>
          <p:cNvPr id="33795" name="Rectangle 860"/>
          <p:cNvSpPr>
            <a:spLocks noGrp="1" noChangeArrowheads="1"/>
          </p:cNvSpPr>
          <p:nvPr>
            <p:ph idx="1"/>
          </p:nvPr>
        </p:nvSpPr>
        <p:spPr/>
        <p:txBody>
          <a:bodyPr>
            <a:normAutofit lnSpcReduction="10000"/>
          </a:bodyPr>
          <a:lstStyle/>
          <a:p>
            <a:pPr eaLnBrk="1" hangingPunct="1">
              <a:lnSpc>
                <a:spcPct val="90000"/>
              </a:lnSpc>
              <a:buFontTx/>
              <a:buNone/>
            </a:pPr>
            <a:r>
              <a:rPr lang="en-US" altLang="zh-CN" sz="2400"/>
              <a:t>Women (at low risk) with ALL of the following characteristics need not be screened with a laboratory blood glucose test.</a:t>
            </a:r>
            <a:endParaRPr lang="zh-CN" altLang="zh-CN" smtClean="0"/>
          </a:p>
          <a:p>
            <a:pPr eaLnBrk="1" hangingPunct="1">
              <a:lnSpc>
                <a:spcPct val="90000"/>
              </a:lnSpc>
            </a:pPr>
            <a:r>
              <a:rPr lang="en-US" altLang="zh-CN" sz="2400"/>
              <a:t>Less than 25 years of age</a:t>
            </a:r>
            <a:endParaRPr lang="zh-CN" altLang="zh-CN" smtClean="0"/>
          </a:p>
          <a:p>
            <a:pPr eaLnBrk="1" hangingPunct="1">
              <a:lnSpc>
                <a:spcPct val="90000"/>
              </a:lnSpc>
            </a:pPr>
            <a:r>
              <a:rPr lang="en-US" altLang="zh-CN" sz="2400"/>
              <a:t>Normal body weight with BMI &lt; 25</a:t>
            </a:r>
            <a:endParaRPr lang="zh-CN" altLang="zh-CN" smtClean="0"/>
          </a:p>
          <a:p>
            <a:pPr eaLnBrk="1" hangingPunct="1">
              <a:lnSpc>
                <a:spcPct val="90000"/>
              </a:lnSpc>
            </a:pPr>
            <a:r>
              <a:rPr lang="en-US" altLang="zh-CN" sz="2400"/>
              <a:t>No first degree relative with DM</a:t>
            </a:r>
            <a:endParaRPr lang="zh-CN" altLang="zh-CN" smtClean="0"/>
          </a:p>
          <a:p>
            <a:pPr eaLnBrk="1" hangingPunct="1">
              <a:lnSpc>
                <a:spcPct val="90000"/>
              </a:lnSpc>
            </a:pPr>
            <a:r>
              <a:rPr lang="en-US" altLang="zh-CN" sz="2400"/>
              <a:t>Not a member of an ethnic group at increased risk for type 2 DM: women of Hispanic, African, Native American, South or East Asian or Pacific Islands ancestry</a:t>
            </a:r>
            <a:endParaRPr lang="zh-CN" altLang="zh-CN" smtClean="0"/>
          </a:p>
          <a:p>
            <a:pPr eaLnBrk="1" hangingPunct="1">
              <a:lnSpc>
                <a:spcPct val="90000"/>
              </a:lnSpc>
            </a:pPr>
            <a:r>
              <a:rPr lang="en-US" altLang="zh-CN" sz="2400"/>
              <a:t>No hx of abnormal glucose metabolism</a:t>
            </a:r>
            <a:endParaRPr lang="zh-CN" altLang="zh-CN" smtClean="0"/>
          </a:p>
          <a:p>
            <a:pPr eaLnBrk="1" hangingPunct="1">
              <a:lnSpc>
                <a:spcPct val="90000"/>
              </a:lnSpc>
            </a:pPr>
            <a:r>
              <a:rPr lang="en-US" altLang="zh-CN" sz="2400"/>
              <a:t>No hx of poor obstetric outcome</a:t>
            </a:r>
            <a:endParaRPr lang="zh-CN" altLang="zh-CN" smtClean="0"/>
          </a:p>
        </p:txBody>
      </p:sp>
    </p:spTree>
    <p:extLst>
      <p:ext uri="{BB962C8B-B14F-4D97-AF65-F5344CB8AC3E}">
        <p14:creationId xmlns:p14="http://schemas.microsoft.com/office/powerpoint/2010/main" val="4272112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438" name="Rectangle 862"/>
          <p:cNvSpPr>
            <a:spLocks noGrp="1" noChangeArrowheads="1"/>
          </p:cNvSpPr>
          <p:nvPr>
            <p:ph type="title"/>
          </p:nvPr>
        </p:nvSpPr>
        <p:spPr/>
        <p:txBody>
          <a:bodyPr anchor="t"/>
          <a:lstStyle/>
          <a:p>
            <a:pPr eaLnBrk="1" hangingPunct="1">
              <a:defRPr/>
            </a:pPr>
            <a:r>
              <a:rPr lang="en-US" altLang="zh-CN" b="1" smtClean="0"/>
              <a:t>Screening-cont:</a:t>
            </a:r>
            <a:endParaRPr lang="zh-CN" altLang="zh-CN" smtClean="0"/>
          </a:p>
        </p:txBody>
      </p:sp>
      <p:sp>
        <p:nvSpPr>
          <p:cNvPr id="34819" name="Rectangle 864"/>
          <p:cNvSpPr>
            <a:spLocks noGrp="1" noChangeArrowheads="1"/>
          </p:cNvSpPr>
          <p:nvPr>
            <p:ph idx="1"/>
          </p:nvPr>
        </p:nvSpPr>
        <p:spPr/>
        <p:txBody>
          <a:bodyPr/>
          <a:lstStyle/>
          <a:p>
            <a:pPr eaLnBrk="1" hangingPunct="1"/>
            <a:r>
              <a:rPr lang="en-US" altLang="zh-CN"/>
              <a:t>For women who do not meet the above criteria, screening should be conducted at 24 -28 wks of gestation with use of a 50 g one hour oral glucose load</a:t>
            </a:r>
            <a:endParaRPr lang="zh-CN" altLang="zh-CN" smtClean="0"/>
          </a:p>
          <a:p>
            <a:pPr eaLnBrk="1" hangingPunct="1"/>
            <a:r>
              <a:rPr lang="en-US" altLang="zh-CN"/>
              <a:t>An abnormal one hour screening test with a venous plasma glucose of &gt;140 mg/dL necessitates a full diagnostic 75g three hours oral glucose tolerance test (GTT)</a:t>
            </a:r>
            <a:endParaRPr lang="zh-CN" altLang="zh-CN" smtClean="0"/>
          </a:p>
          <a:p>
            <a:pPr eaLnBrk="1" hangingPunct="1">
              <a:buFontTx/>
              <a:buNone/>
            </a:pPr>
            <a:endParaRPr lang="en-US" altLang="zh-CN"/>
          </a:p>
        </p:txBody>
      </p:sp>
    </p:spTree>
    <p:extLst>
      <p:ext uri="{BB962C8B-B14F-4D97-AF65-F5344CB8AC3E}">
        <p14:creationId xmlns:p14="http://schemas.microsoft.com/office/powerpoint/2010/main" val="2867783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870"/>
          <p:cNvSpPr>
            <a:spLocks/>
          </p:cNvSpPr>
          <p:nvPr/>
        </p:nvSpPr>
        <p:spPr bwMode="auto">
          <a:xfrm>
            <a:off x="2495550" y="1196975"/>
            <a:ext cx="6858000" cy="923330"/>
          </a:xfrm>
          <a:prstGeom prst="rect">
            <a:avLst/>
          </a:prstGeom>
          <a:noFill/>
          <a:ln w="9525">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SzPct val="100000"/>
              <a:buChar char="•"/>
              <a:defRPr sz="3200">
                <a:solidFill>
                  <a:srgbClr val="006699"/>
                </a:solidFill>
                <a:latin typeface="Verdana" panose="020B0604030504040204" pitchFamily="34" charset="0"/>
                <a:ea typeface="宋体" panose="02010600030101010101" pitchFamily="2" charset="-122"/>
                <a:sym typeface="Times New Roman" panose="02020603050405020304" pitchFamily="18" charset="0"/>
              </a:defRPr>
            </a:lvl1pPr>
            <a:lvl2pPr marL="742950" indent="-285750">
              <a:spcBef>
                <a:spcPct val="20000"/>
              </a:spcBef>
              <a:buSzPct val="100000"/>
              <a:buChar char="–"/>
              <a:defRPr sz="2800">
                <a:solidFill>
                  <a:srgbClr val="006699"/>
                </a:solidFill>
                <a:latin typeface="Verdana" panose="020B0604030504040204" pitchFamily="34" charset="0"/>
                <a:ea typeface="宋体" panose="02010600030101010101" pitchFamily="2" charset="-122"/>
                <a:sym typeface="Times New Roman" panose="02020603050405020304" pitchFamily="18" charset="0"/>
              </a:defRPr>
            </a:lvl2pPr>
            <a:lvl3pPr marL="1143000" indent="-228600">
              <a:spcBef>
                <a:spcPct val="20000"/>
              </a:spcBef>
              <a:buSzPct val="100000"/>
              <a:buChar char="•"/>
              <a:defRPr sz="2400">
                <a:solidFill>
                  <a:srgbClr val="006699"/>
                </a:solidFill>
                <a:latin typeface="Verdana" panose="020B0604030504040204" pitchFamily="34" charset="0"/>
                <a:ea typeface="宋体" panose="02010600030101010101" pitchFamily="2" charset="-122"/>
                <a:sym typeface="Times New Roman" panose="02020603050405020304" pitchFamily="18" charset="0"/>
              </a:defRPr>
            </a:lvl3pPr>
            <a:lvl4pPr marL="16002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4pPr>
            <a:lvl5pPr marL="20574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9pPr>
          </a:lstStyle>
          <a:p>
            <a:pPr algn="ctr" eaLnBrk="1" hangingPunct="1">
              <a:spcBef>
                <a:spcPct val="0"/>
              </a:spcBef>
              <a:buSzTx/>
              <a:buFontTx/>
              <a:buNone/>
            </a:pPr>
            <a:r>
              <a:rPr lang="en-US" altLang="zh-CN" sz="1800" b="1">
                <a:latin typeface="Gill Sans MT" panose="020B0502020104020203" pitchFamily="34" charset="0"/>
              </a:rPr>
              <a:t>All pregnant women between 24 and 28 weeks</a:t>
            </a:r>
            <a:endParaRPr lang="zh-CN" altLang="zh-CN" sz="2400">
              <a:solidFill>
                <a:srgbClr val="000000"/>
              </a:solidFill>
              <a:latin typeface="Times New Roman" panose="02020603050405020304" pitchFamily="18" charset="0"/>
            </a:endParaRPr>
          </a:p>
          <a:p>
            <a:pPr algn="ctr" eaLnBrk="1" hangingPunct="1">
              <a:spcBef>
                <a:spcPct val="0"/>
              </a:spcBef>
              <a:buSzTx/>
              <a:buFontTx/>
              <a:buNone/>
            </a:pPr>
            <a:r>
              <a:rPr lang="en-US" altLang="zh-CN" sz="1800" b="1">
                <a:latin typeface="Gill Sans MT" panose="020B0502020104020203" pitchFamily="34" charset="0"/>
              </a:rPr>
              <a:t>If multiple risk factors are present, assess during each trimester.</a:t>
            </a:r>
            <a:endParaRPr lang="zh-CN" altLang="zh-CN" sz="2400">
              <a:solidFill>
                <a:srgbClr val="000000"/>
              </a:solidFill>
              <a:latin typeface="Times New Roman" panose="02020603050405020304" pitchFamily="18" charset="0"/>
            </a:endParaRPr>
          </a:p>
        </p:txBody>
      </p:sp>
      <p:sp>
        <p:nvSpPr>
          <p:cNvPr id="36867" name="Rectangle 872"/>
          <p:cNvSpPr>
            <a:spLocks/>
          </p:cNvSpPr>
          <p:nvPr/>
        </p:nvSpPr>
        <p:spPr bwMode="auto">
          <a:xfrm>
            <a:off x="2927350" y="2492376"/>
            <a:ext cx="5614988" cy="346075"/>
          </a:xfrm>
          <a:prstGeom prst="rect">
            <a:avLst/>
          </a:prstGeom>
          <a:noFill/>
          <a:ln w="9525">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SzPct val="100000"/>
              <a:buChar char="•"/>
              <a:defRPr sz="3200">
                <a:solidFill>
                  <a:srgbClr val="006699"/>
                </a:solidFill>
                <a:latin typeface="Verdana" panose="020B0604030504040204" pitchFamily="34" charset="0"/>
                <a:ea typeface="宋体" panose="02010600030101010101" pitchFamily="2" charset="-122"/>
                <a:sym typeface="Times New Roman" panose="02020603050405020304" pitchFamily="18" charset="0"/>
              </a:defRPr>
            </a:lvl1pPr>
            <a:lvl2pPr marL="742950" indent="-285750">
              <a:spcBef>
                <a:spcPct val="20000"/>
              </a:spcBef>
              <a:buSzPct val="100000"/>
              <a:buChar char="–"/>
              <a:defRPr sz="2800">
                <a:solidFill>
                  <a:srgbClr val="006699"/>
                </a:solidFill>
                <a:latin typeface="Verdana" panose="020B0604030504040204" pitchFamily="34" charset="0"/>
                <a:ea typeface="宋体" panose="02010600030101010101" pitchFamily="2" charset="-122"/>
                <a:sym typeface="Times New Roman" panose="02020603050405020304" pitchFamily="18" charset="0"/>
              </a:defRPr>
            </a:lvl2pPr>
            <a:lvl3pPr marL="1143000" indent="-228600">
              <a:spcBef>
                <a:spcPct val="20000"/>
              </a:spcBef>
              <a:buSzPct val="100000"/>
              <a:buChar char="•"/>
              <a:defRPr sz="2400">
                <a:solidFill>
                  <a:srgbClr val="006699"/>
                </a:solidFill>
                <a:latin typeface="Verdana" panose="020B0604030504040204" pitchFamily="34" charset="0"/>
                <a:ea typeface="宋体" panose="02010600030101010101" pitchFamily="2" charset="-122"/>
                <a:sym typeface="Times New Roman" panose="02020603050405020304" pitchFamily="18" charset="0"/>
              </a:defRPr>
            </a:lvl3pPr>
            <a:lvl4pPr marL="16002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4pPr>
            <a:lvl5pPr marL="20574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9pPr>
          </a:lstStyle>
          <a:p>
            <a:pPr algn="ctr" eaLnBrk="1" hangingPunct="1">
              <a:spcBef>
                <a:spcPct val="0"/>
              </a:spcBef>
              <a:buSzTx/>
              <a:buFontTx/>
              <a:buNone/>
            </a:pPr>
            <a:r>
              <a:rPr lang="en-US" altLang="zh-CN" sz="1600" b="1">
                <a:latin typeface="Gill Sans MT" panose="020B0502020104020203" pitchFamily="34" charset="0"/>
              </a:rPr>
              <a:t>1hPG following 50-g glucose load at any time of day</a:t>
            </a:r>
            <a:endParaRPr lang="zh-CN" altLang="zh-CN" sz="2400">
              <a:solidFill>
                <a:srgbClr val="000000"/>
              </a:solidFill>
              <a:latin typeface="Times New Roman" panose="02020603050405020304" pitchFamily="18" charset="0"/>
            </a:endParaRPr>
          </a:p>
        </p:txBody>
      </p:sp>
      <p:sp>
        <p:nvSpPr>
          <p:cNvPr id="36868" name="Rectangle 874"/>
          <p:cNvSpPr>
            <a:spLocks/>
          </p:cNvSpPr>
          <p:nvPr/>
        </p:nvSpPr>
        <p:spPr bwMode="auto">
          <a:xfrm>
            <a:off x="2667001" y="3448051"/>
            <a:ext cx="1268413" cy="346075"/>
          </a:xfrm>
          <a:prstGeom prst="rect">
            <a:avLst/>
          </a:prstGeom>
          <a:noFill/>
          <a:ln w="9525">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SzPct val="100000"/>
              <a:buChar char="•"/>
              <a:defRPr sz="3200">
                <a:solidFill>
                  <a:srgbClr val="006699"/>
                </a:solidFill>
                <a:latin typeface="Verdana" panose="020B0604030504040204" pitchFamily="34" charset="0"/>
                <a:ea typeface="宋体" panose="02010600030101010101" pitchFamily="2" charset="-122"/>
                <a:sym typeface="Times New Roman" panose="02020603050405020304" pitchFamily="18" charset="0"/>
              </a:defRPr>
            </a:lvl1pPr>
            <a:lvl2pPr marL="742950" indent="-285750">
              <a:spcBef>
                <a:spcPct val="20000"/>
              </a:spcBef>
              <a:buSzPct val="100000"/>
              <a:buChar char="–"/>
              <a:defRPr sz="2800">
                <a:solidFill>
                  <a:srgbClr val="006699"/>
                </a:solidFill>
                <a:latin typeface="Verdana" panose="020B0604030504040204" pitchFamily="34" charset="0"/>
                <a:ea typeface="宋体" panose="02010600030101010101" pitchFamily="2" charset="-122"/>
                <a:sym typeface="Times New Roman" panose="02020603050405020304" pitchFamily="18" charset="0"/>
              </a:defRPr>
            </a:lvl2pPr>
            <a:lvl3pPr marL="1143000" indent="-228600">
              <a:spcBef>
                <a:spcPct val="20000"/>
              </a:spcBef>
              <a:buSzPct val="100000"/>
              <a:buChar char="•"/>
              <a:defRPr sz="2400">
                <a:solidFill>
                  <a:srgbClr val="006699"/>
                </a:solidFill>
                <a:latin typeface="Verdana" panose="020B0604030504040204" pitchFamily="34" charset="0"/>
                <a:ea typeface="宋体" panose="02010600030101010101" pitchFamily="2" charset="-122"/>
                <a:sym typeface="Times New Roman" panose="02020603050405020304" pitchFamily="18" charset="0"/>
              </a:defRPr>
            </a:lvl3pPr>
            <a:lvl4pPr marL="16002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4pPr>
            <a:lvl5pPr marL="20574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9pPr>
          </a:lstStyle>
          <a:p>
            <a:pPr eaLnBrk="1" hangingPunct="1">
              <a:spcBef>
                <a:spcPct val="0"/>
              </a:spcBef>
              <a:buSzTx/>
              <a:buFontTx/>
              <a:buNone/>
            </a:pPr>
            <a:r>
              <a:rPr lang="en-US" altLang="zh-CN" sz="1600">
                <a:latin typeface="Gill Sans MT" panose="020B0502020104020203" pitchFamily="34" charset="0"/>
              </a:rPr>
              <a:t>1hPG</a:t>
            </a:r>
            <a:r>
              <a:rPr lang="en-US" altLang="zh-CN" sz="1600">
                <a:latin typeface="Gill Sans MT" panose="020B0502020104020203" pitchFamily="34" charset="0"/>
                <a:sym typeface="Symbol" panose="05050102010706020507" pitchFamily="18" charset="2"/>
              </a:rPr>
              <a:t></a:t>
            </a:r>
            <a:r>
              <a:rPr lang="en-US" altLang="zh-CN" sz="1600">
                <a:latin typeface="Gill Sans MT" panose="020B0502020104020203" pitchFamily="34" charset="0"/>
              </a:rPr>
              <a:t>10.3</a:t>
            </a:r>
            <a:endParaRPr lang="zh-CN" altLang="zh-CN" sz="2400">
              <a:solidFill>
                <a:srgbClr val="000000"/>
              </a:solidFill>
              <a:latin typeface="Times New Roman" panose="02020603050405020304" pitchFamily="18" charset="0"/>
            </a:endParaRPr>
          </a:p>
        </p:txBody>
      </p:sp>
      <p:sp>
        <p:nvSpPr>
          <p:cNvPr id="36869" name="Rectangle 876"/>
          <p:cNvSpPr>
            <a:spLocks/>
          </p:cNvSpPr>
          <p:nvPr/>
        </p:nvSpPr>
        <p:spPr bwMode="auto">
          <a:xfrm>
            <a:off x="7467600" y="3443289"/>
            <a:ext cx="1581150" cy="346075"/>
          </a:xfrm>
          <a:prstGeom prst="rect">
            <a:avLst/>
          </a:prstGeom>
          <a:noFill/>
          <a:ln w="9525">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SzPct val="100000"/>
              <a:buChar char="•"/>
              <a:defRPr sz="3200">
                <a:solidFill>
                  <a:srgbClr val="006699"/>
                </a:solidFill>
                <a:latin typeface="Verdana" panose="020B0604030504040204" pitchFamily="34" charset="0"/>
                <a:ea typeface="宋体" panose="02010600030101010101" pitchFamily="2" charset="-122"/>
                <a:sym typeface="Times New Roman" panose="02020603050405020304" pitchFamily="18" charset="0"/>
              </a:defRPr>
            </a:lvl1pPr>
            <a:lvl2pPr marL="742950" indent="-285750">
              <a:spcBef>
                <a:spcPct val="20000"/>
              </a:spcBef>
              <a:buSzPct val="100000"/>
              <a:buChar char="–"/>
              <a:defRPr sz="2800">
                <a:solidFill>
                  <a:srgbClr val="006699"/>
                </a:solidFill>
                <a:latin typeface="Verdana" panose="020B0604030504040204" pitchFamily="34" charset="0"/>
                <a:ea typeface="宋体" panose="02010600030101010101" pitchFamily="2" charset="-122"/>
                <a:sym typeface="Times New Roman" panose="02020603050405020304" pitchFamily="18" charset="0"/>
              </a:defRPr>
            </a:lvl2pPr>
            <a:lvl3pPr marL="1143000" indent="-228600">
              <a:spcBef>
                <a:spcPct val="20000"/>
              </a:spcBef>
              <a:buSzPct val="100000"/>
              <a:buChar char="•"/>
              <a:defRPr sz="2400">
                <a:solidFill>
                  <a:srgbClr val="006699"/>
                </a:solidFill>
                <a:latin typeface="Verdana" panose="020B0604030504040204" pitchFamily="34" charset="0"/>
                <a:ea typeface="宋体" panose="02010600030101010101" pitchFamily="2" charset="-122"/>
                <a:sym typeface="Times New Roman" panose="02020603050405020304" pitchFamily="18" charset="0"/>
              </a:defRPr>
            </a:lvl3pPr>
            <a:lvl4pPr marL="16002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4pPr>
            <a:lvl5pPr marL="20574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9pPr>
          </a:lstStyle>
          <a:p>
            <a:pPr eaLnBrk="1" hangingPunct="1">
              <a:spcBef>
                <a:spcPct val="0"/>
              </a:spcBef>
              <a:buSzTx/>
              <a:buFontTx/>
              <a:buNone/>
            </a:pPr>
            <a:r>
              <a:rPr lang="en-US" altLang="zh-CN" sz="1600">
                <a:latin typeface="Gill Sans MT" panose="020B0502020104020203" pitchFamily="34" charset="0"/>
              </a:rPr>
              <a:t>1hPG=7.8-10.2</a:t>
            </a:r>
            <a:endParaRPr lang="zh-CN" altLang="zh-CN" sz="2400">
              <a:solidFill>
                <a:srgbClr val="000000"/>
              </a:solidFill>
              <a:latin typeface="Times New Roman" panose="02020603050405020304" pitchFamily="18" charset="0"/>
            </a:endParaRPr>
          </a:p>
        </p:txBody>
      </p:sp>
      <p:sp>
        <p:nvSpPr>
          <p:cNvPr id="36870" name="Rectangle 878"/>
          <p:cNvSpPr>
            <a:spLocks/>
          </p:cNvSpPr>
          <p:nvPr/>
        </p:nvSpPr>
        <p:spPr bwMode="auto">
          <a:xfrm>
            <a:off x="6167438" y="4191001"/>
            <a:ext cx="4043362" cy="346075"/>
          </a:xfrm>
          <a:prstGeom prst="rect">
            <a:avLst/>
          </a:prstGeom>
          <a:noFill/>
          <a:ln w="9525">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SzPct val="100000"/>
              <a:buChar char="•"/>
              <a:defRPr sz="3200">
                <a:solidFill>
                  <a:srgbClr val="006699"/>
                </a:solidFill>
                <a:latin typeface="Verdana" panose="020B0604030504040204" pitchFamily="34" charset="0"/>
                <a:ea typeface="宋体" panose="02010600030101010101" pitchFamily="2" charset="-122"/>
                <a:sym typeface="Times New Roman" panose="02020603050405020304" pitchFamily="18" charset="0"/>
              </a:defRPr>
            </a:lvl1pPr>
            <a:lvl2pPr marL="742950" indent="-285750">
              <a:spcBef>
                <a:spcPct val="20000"/>
              </a:spcBef>
              <a:buSzPct val="100000"/>
              <a:buChar char="–"/>
              <a:defRPr sz="2800">
                <a:solidFill>
                  <a:srgbClr val="006699"/>
                </a:solidFill>
                <a:latin typeface="Verdana" panose="020B0604030504040204" pitchFamily="34" charset="0"/>
                <a:ea typeface="宋体" panose="02010600030101010101" pitchFamily="2" charset="-122"/>
                <a:sym typeface="Times New Roman" panose="02020603050405020304" pitchFamily="18" charset="0"/>
              </a:defRPr>
            </a:lvl2pPr>
            <a:lvl3pPr marL="1143000" indent="-228600">
              <a:spcBef>
                <a:spcPct val="20000"/>
              </a:spcBef>
              <a:buSzPct val="100000"/>
              <a:buChar char="•"/>
              <a:defRPr sz="2400">
                <a:solidFill>
                  <a:srgbClr val="006699"/>
                </a:solidFill>
                <a:latin typeface="Verdana" panose="020B0604030504040204" pitchFamily="34" charset="0"/>
                <a:ea typeface="宋体" panose="02010600030101010101" pitchFamily="2" charset="-122"/>
                <a:sym typeface="Times New Roman" panose="02020603050405020304" pitchFamily="18" charset="0"/>
              </a:defRPr>
            </a:lvl3pPr>
            <a:lvl4pPr marL="16002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4pPr>
            <a:lvl5pPr marL="20574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9pPr>
          </a:lstStyle>
          <a:p>
            <a:pPr eaLnBrk="1" hangingPunct="1">
              <a:spcBef>
                <a:spcPct val="0"/>
              </a:spcBef>
              <a:buSzTx/>
              <a:buFontTx/>
              <a:buNone/>
            </a:pPr>
            <a:r>
              <a:rPr lang="en-US" altLang="zh-CN" sz="1600">
                <a:latin typeface="Gill Sans MT" panose="020B0502020104020203" pitchFamily="34" charset="0"/>
              </a:rPr>
              <a:t>75-g OGTT. Measure FPG, 1hPG, 2hPG</a:t>
            </a:r>
            <a:endParaRPr lang="zh-CN" altLang="zh-CN" sz="2400">
              <a:solidFill>
                <a:srgbClr val="000000"/>
              </a:solidFill>
              <a:latin typeface="Times New Roman" panose="02020603050405020304" pitchFamily="18" charset="0"/>
            </a:endParaRPr>
          </a:p>
        </p:txBody>
      </p:sp>
      <p:sp>
        <p:nvSpPr>
          <p:cNvPr id="36871" name="Rectangle 880"/>
          <p:cNvSpPr>
            <a:spLocks/>
          </p:cNvSpPr>
          <p:nvPr/>
        </p:nvSpPr>
        <p:spPr bwMode="auto">
          <a:xfrm>
            <a:off x="8077200" y="4876801"/>
            <a:ext cx="1411288" cy="835025"/>
          </a:xfrm>
          <a:prstGeom prst="rect">
            <a:avLst/>
          </a:prstGeom>
          <a:noFill/>
          <a:ln w="9525">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SzPct val="100000"/>
              <a:buChar char="•"/>
              <a:defRPr sz="3200">
                <a:solidFill>
                  <a:srgbClr val="006699"/>
                </a:solidFill>
                <a:latin typeface="Verdana" panose="020B0604030504040204" pitchFamily="34" charset="0"/>
                <a:ea typeface="宋体" panose="02010600030101010101" pitchFamily="2" charset="-122"/>
                <a:sym typeface="Times New Roman" panose="02020603050405020304" pitchFamily="18" charset="0"/>
              </a:defRPr>
            </a:lvl1pPr>
            <a:lvl2pPr marL="742950" indent="-285750">
              <a:spcBef>
                <a:spcPct val="20000"/>
              </a:spcBef>
              <a:buSzPct val="100000"/>
              <a:buChar char="–"/>
              <a:defRPr sz="2800">
                <a:solidFill>
                  <a:srgbClr val="006699"/>
                </a:solidFill>
                <a:latin typeface="Verdana" panose="020B0604030504040204" pitchFamily="34" charset="0"/>
                <a:ea typeface="宋体" panose="02010600030101010101" pitchFamily="2" charset="-122"/>
                <a:sym typeface="Times New Roman" panose="02020603050405020304" pitchFamily="18" charset="0"/>
              </a:defRPr>
            </a:lvl2pPr>
            <a:lvl3pPr marL="1143000" indent="-228600">
              <a:spcBef>
                <a:spcPct val="20000"/>
              </a:spcBef>
              <a:buSzPct val="100000"/>
              <a:buChar char="•"/>
              <a:defRPr sz="2400">
                <a:solidFill>
                  <a:srgbClr val="006699"/>
                </a:solidFill>
                <a:latin typeface="Verdana" panose="020B0604030504040204" pitchFamily="34" charset="0"/>
                <a:ea typeface="宋体" panose="02010600030101010101" pitchFamily="2" charset="-122"/>
                <a:sym typeface="Times New Roman" panose="02020603050405020304" pitchFamily="18" charset="0"/>
              </a:defRPr>
            </a:lvl3pPr>
            <a:lvl4pPr marL="16002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4pPr>
            <a:lvl5pPr marL="20574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9pPr>
          </a:lstStyle>
          <a:p>
            <a:pPr eaLnBrk="1" hangingPunct="1">
              <a:spcBef>
                <a:spcPct val="0"/>
              </a:spcBef>
              <a:buSzTx/>
              <a:buFontTx/>
              <a:buNone/>
            </a:pPr>
            <a:r>
              <a:rPr lang="en-US" altLang="zh-CN" sz="1600">
                <a:latin typeface="Gill Sans MT" panose="020B0502020104020203" pitchFamily="34" charset="0"/>
              </a:rPr>
              <a:t>FPG </a:t>
            </a:r>
            <a:r>
              <a:rPr lang="en-US" altLang="zh-CN" sz="1600">
                <a:latin typeface="Gill Sans MT" panose="020B0502020104020203" pitchFamily="34" charset="0"/>
                <a:sym typeface="Symbol" panose="05050102010706020507" pitchFamily="18" charset="2"/>
              </a:rPr>
              <a:t></a:t>
            </a:r>
            <a:r>
              <a:rPr lang="en-US" altLang="zh-CN" sz="1600">
                <a:latin typeface="Gill Sans MT" panose="020B0502020104020203" pitchFamily="34" charset="0"/>
              </a:rPr>
              <a:t> 5.3</a:t>
            </a:r>
            <a:endParaRPr lang="zh-CN" altLang="zh-CN" sz="2400">
              <a:solidFill>
                <a:srgbClr val="000000"/>
              </a:solidFill>
              <a:latin typeface="Times New Roman" panose="02020603050405020304" pitchFamily="18" charset="0"/>
            </a:endParaRPr>
          </a:p>
          <a:p>
            <a:pPr eaLnBrk="1" hangingPunct="1">
              <a:spcBef>
                <a:spcPct val="0"/>
              </a:spcBef>
              <a:buSzTx/>
              <a:buFontTx/>
              <a:buNone/>
            </a:pPr>
            <a:r>
              <a:rPr lang="en-US" altLang="zh-CN" sz="1600">
                <a:latin typeface="Gill Sans MT" panose="020B0502020104020203" pitchFamily="34" charset="0"/>
              </a:rPr>
              <a:t>1hPG</a:t>
            </a:r>
            <a:r>
              <a:rPr lang="en-US" altLang="zh-CN" sz="1600">
                <a:latin typeface="Gill Sans MT" panose="020B0502020104020203" pitchFamily="34" charset="0"/>
                <a:sym typeface="Symbol" panose="05050102010706020507" pitchFamily="18" charset="2"/>
              </a:rPr>
              <a:t></a:t>
            </a:r>
            <a:r>
              <a:rPr lang="en-US" altLang="zh-CN" sz="1600">
                <a:latin typeface="Gill Sans MT" panose="020B0502020104020203" pitchFamily="34" charset="0"/>
              </a:rPr>
              <a:t>10.6</a:t>
            </a:r>
            <a:endParaRPr lang="zh-CN" altLang="zh-CN" sz="2400">
              <a:solidFill>
                <a:srgbClr val="000000"/>
              </a:solidFill>
              <a:latin typeface="Times New Roman" panose="02020603050405020304" pitchFamily="18" charset="0"/>
            </a:endParaRPr>
          </a:p>
          <a:p>
            <a:pPr eaLnBrk="1" hangingPunct="1">
              <a:spcBef>
                <a:spcPct val="0"/>
              </a:spcBef>
              <a:buSzTx/>
              <a:buFontTx/>
              <a:buNone/>
            </a:pPr>
            <a:r>
              <a:rPr lang="en-US" altLang="zh-CN" sz="1600">
                <a:latin typeface="Gill Sans MT" panose="020B0502020104020203" pitchFamily="34" charset="0"/>
              </a:rPr>
              <a:t>2hPG </a:t>
            </a:r>
            <a:r>
              <a:rPr lang="en-US" altLang="zh-CN" sz="1600">
                <a:latin typeface="Gill Sans MT" panose="020B0502020104020203" pitchFamily="34" charset="0"/>
                <a:sym typeface="Symbol" panose="05050102010706020507" pitchFamily="18" charset="2"/>
              </a:rPr>
              <a:t></a:t>
            </a:r>
            <a:r>
              <a:rPr lang="en-US" altLang="zh-CN" sz="1600">
                <a:latin typeface="Gill Sans MT" panose="020B0502020104020203" pitchFamily="34" charset="0"/>
              </a:rPr>
              <a:t>8.9</a:t>
            </a:r>
            <a:endParaRPr lang="zh-CN" altLang="zh-CN" sz="2400">
              <a:solidFill>
                <a:srgbClr val="000000"/>
              </a:solidFill>
              <a:latin typeface="Times New Roman" panose="02020603050405020304" pitchFamily="18" charset="0"/>
            </a:endParaRPr>
          </a:p>
        </p:txBody>
      </p:sp>
      <p:sp>
        <p:nvSpPr>
          <p:cNvPr id="36872" name="Rectangle 882"/>
          <p:cNvSpPr>
            <a:spLocks noChangeArrowheads="1"/>
          </p:cNvSpPr>
          <p:nvPr/>
        </p:nvSpPr>
        <p:spPr bwMode="auto">
          <a:xfrm>
            <a:off x="1622426" y="715964"/>
            <a:ext cx="3101975"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100000"/>
              <a:buChar char="•"/>
              <a:defRPr sz="3200">
                <a:solidFill>
                  <a:srgbClr val="006699"/>
                </a:solidFill>
                <a:latin typeface="Verdana" panose="020B0604030504040204" pitchFamily="34" charset="0"/>
                <a:ea typeface="宋体" panose="02010600030101010101" pitchFamily="2" charset="-122"/>
                <a:sym typeface="Times New Roman" panose="02020603050405020304" pitchFamily="18" charset="0"/>
              </a:defRPr>
            </a:lvl1pPr>
            <a:lvl2pPr marL="742950" indent="-285750">
              <a:spcBef>
                <a:spcPct val="20000"/>
              </a:spcBef>
              <a:buSzPct val="100000"/>
              <a:buChar char="–"/>
              <a:defRPr sz="2800">
                <a:solidFill>
                  <a:srgbClr val="006699"/>
                </a:solidFill>
                <a:latin typeface="Verdana" panose="020B0604030504040204" pitchFamily="34" charset="0"/>
                <a:ea typeface="宋体" panose="02010600030101010101" pitchFamily="2" charset="-122"/>
                <a:sym typeface="Times New Roman" panose="02020603050405020304" pitchFamily="18" charset="0"/>
              </a:defRPr>
            </a:lvl2pPr>
            <a:lvl3pPr marL="1143000" indent="-228600">
              <a:spcBef>
                <a:spcPct val="20000"/>
              </a:spcBef>
              <a:buSzPct val="100000"/>
              <a:buChar char="•"/>
              <a:defRPr sz="2400">
                <a:solidFill>
                  <a:srgbClr val="006699"/>
                </a:solidFill>
                <a:latin typeface="Verdana" panose="020B0604030504040204" pitchFamily="34" charset="0"/>
                <a:ea typeface="宋体" panose="02010600030101010101" pitchFamily="2" charset="-122"/>
                <a:sym typeface="Times New Roman" panose="02020603050405020304" pitchFamily="18" charset="0"/>
              </a:defRPr>
            </a:lvl3pPr>
            <a:lvl4pPr marL="16002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4pPr>
            <a:lvl5pPr marL="20574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9pPr>
          </a:lstStyle>
          <a:p>
            <a:pPr eaLnBrk="1" hangingPunct="1">
              <a:spcBef>
                <a:spcPct val="0"/>
              </a:spcBef>
              <a:buSzTx/>
              <a:buFontTx/>
              <a:buNone/>
            </a:pPr>
            <a:r>
              <a:rPr lang="en-US" altLang="zh-CN">
                <a:solidFill>
                  <a:srgbClr val="FFFFFF"/>
                </a:solidFill>
                <a:latin typeface="Gill Sans MT" panose="020B0502020104020203" pitchFamily="34" charset="0"/>
              </a:rPr>
              <a:t>SCREENING</a:t>
            </a:r>
            <a:endParaRPr lang="zh-CN" altLang="zh-CN" sz="2400">
              <a:solidFill>
                <a:srgbClr val="000000"/>
              </a:solidFill>
              <a:latin typeface="Times New Roman" panose="02020603050405020304" pitchFamily="18" charset="0"/>
            </a:endParaRPr>
          </a:p>
        </p:txBody>
      </p:sp>
      <p:sp>
        <p:nvSpPr>
          <p:cNvPr id="36873" name="Rectangle 884"/>
          <p:cNvSpPr>
            <a:spLocks/>
          </p:cNvSpPr>
          <p:nvPr/>
        </p:nvSpPr>
        <p:spPr bwMode="auto">
          <a:xfrm>
            <a:off x="4953000" y="4800600"/>
            <a:ext cx="2133600" cy="590550"/>
          </a:xfrm>
          <a:prstGeom prst="rect">
            <a:avLst/>
          </a:prstGeom>
          <a:noFill/>
          <a:ln w="9525">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SzPct val="100000"/>
              <a:buChar char="•"/>
              <a:defRPr sz="3200">
                <a:solidFill>
                  <a:srgbClr val="006699"/>
                </a:solidFill>
                <a:latin typeface="Verdana" panose="020B0604030504040204" pitchFamily="34" charset="0"/>
                <a:ea typeface="宋体" panose="02010600030101010101" pitchFamily="2" charset="-122"/>
                <a:sym typeface="Times New Roman" panose="02020603050405020304" pitchFamily="18" charset="0"/>
              </a:defRPr>
            </a:lvl1pPr>
            <a:lvl2pPr marL="742950" indent="-285750">
              <a:spcBef>
                <a:spcPct val="20000"/>
              </a:spcBef>
              <a:buSzPct val="100000"/>
              <a:buChar char="–"/>
              <a:defRPr sz="2800">
                <a:solidFill>
                  <a:srgbClr val="006699"/>
                </a:solidFill>
                <a:latin typeface="Verdana" panose="020B0604030504040204" pitchFamily="34" charset="0"/>
                <a:ea typeface="宋体" panose="02010600030101010101" pitchFamily="2" charset="-122"/>
                <a:sym typeface="Times New Roman" panose="02020603050405020304" pitchFamily="18" charset="0"/>
              </a:defRPr>
            </a:lvl2pPr>
            <a:lvl3pPr marL="1143000" indent="-228600">
              <a:spcBef>
                <a:spcPct val="20000"/>
              </a:spcBef>
              <a:buSzPct val="100000"/>
              <a:buChar char="•"/>
              <a:defRPr sz="2400">
                <a:solidFill>
                  <a:srgbClr val="006699"/>
                </a:solidFill>
                <a:latin typeface="Verdana" panose="020B0604030504040204" pitchFamily="34" charset="0"/>
                <a:ea typeface="宋体" panose="02010600030101010101" pitchFamily="2" charset="-122"/>
                <a:sym typeface="Times New Roman" panose="02020603050405020304" pitchFamily="18" charset="0"/>
              </a:defRPr>
            </a:lvl3pPr>
            <a:lvl4pPr marL="16002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4pPr>
            <a:lvl5pPr marL="20574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9pPr>
          </a:lstStyle>
          <a:p>
            <a:pPr algn="ctr" eaLnBrk="1" hangingPunct="1">
              <a:spcBef>
                <a:spcPct val="0"/>
              </a:spcBef>
              <a:buSzTx/>
              <a:buFontTx/>
              <a:buNone/>
            </a:pPr>
            <a:r>
              <a:rPr lang="en-US" altLang="zh-CN" sz="1600">
                <a:latin typeface="Gill Sans MT" panose="020B0502020104020203" pitchFamily="34" charset="0"/>
              </a:rPr>
              <a:t>If 2 values are met or exceeded</a:t>
            </a:r>
            <a:endParaRPr lang="zh-CN" altLang="zh-CN" sz="2400">
              <a:solidFill>
                <a:srgbClr val="000000"/>
              </a:solidFill>
              <a:latin typeface="Times New Roman" panose="02020603050405020304" pitchFamily="18" charset="0"/>
            </a:endParaRPr>
          </a:p>
        </p:txBody>
      </p:sp>
      <p:sp>
        <p:nvSpPr>
          <p:cNvPr id="36874" name="Rectangle 886"/>
          <p:cNvSpPr>
            <a:spLocks/>
          </p:cNvSpPr>
          <p:nvPr/>
        </p:nvSpPr>
        <p:spPr bwMode="auto">
          <a:xfrm>
            <a:off x="4648200" y="5867401"/>
            <a:ext cx="3200400" cy="346075"/>
          </a:xfrm>
          <a:prstGeom prst="rect">
            <a:avLst/>
          </a:prstGeom>
          <a:noFill/>
          <a:ln w="9525">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SzPct val="100000"/>
              <a:buChar char="•"/>
              <a:defRPr sz="3200">
                <a:solidFill>
                  <a:srgbClr val="006699"/>
                </a:solidFill>
                <a:latin typeface="Verdana" panose="020B0604030504040204" pitchFamily="34" charset="0"/>
                <a:ea typeface="宋体" panose="02010600030101010101" pitchFamily="2" charset="-122"/>
                <a:sym typeface="Times New Roman" panose="02020603050405020304" pitchFamily="18" charset="0"/>
              </a:defRPr>
            </a:lvl1pPr>
            <a:lvl2pPr marL="742950" indent="-285750">
              <a:spcBef>
                <a:spcPct val="20000"/>
              </a:spcBef>
              <a:buSzPct val="100000"/>
              <a:buChar char="–"/>
              <a:defRPr sz="2800">
                <a:solidFill>
                  <a:srgbClr val="006699"/>
                </a:solidFill>
                <a:latin typeface="Verdana" panose="020B0604030504040204" pitchFamily="34" charset="0"/>
                <a:ea typeface="宋体" panose="02010600030101010101" pitchFamily="2" charset="-122"/>
                <a:sym typeface="Times New Roman" panose="02020603050405020304" pitchFamily="18" charset="0"/>
              </a:defRPr>
            </a:lvl2pPr>
            <a:lvl3pPr marL="1143000" indent="-228600">
              <a:spcBef>
                <a:spcPct val="20000"/>
              </a:spcBef>
              <a:buSzPct val="100000"/>
              <a:buChar char="•"/>
              <a:defRPr sz="2400">
                <a:solidFill>
                  <a:srgbClr val="006699"/>
                </a:solidFill>
                <a:latin typeface="Verdana" panose="020B0604030504040204" pitchFamily="34" charset="0"/>
                <a:ea typeface="宋体" panose="02010600030101010101" pitchFamily="2" charset="-122"/>
                <a:sym typeface="Times New Roman" panose="02020603050405020304" pitchFamily="18" charset="0"/>
              </a:defRPr>
            </a:lvl3pPr>
            <a:lvl4pPr marL="16002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4pPr>
            <a:lvl5pPr marL="20574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9pPr>
          </a:lstStyle>
          <a:p>
            <a:pPr algn="ctr" eaLnBrk="1" hangingPunct="1">
              <a:spcBef>
                <a:spcPct val="0"/>
              </a:spcBef>
              <a:buSzTx/>
              <a:buFontTx/>
              <a:buNone/>
            </a:pPr>
            <a:r>
              <a:rPr lang="en-US" altLang="zh-CN" sz="1600">
                <a:latin typeface="Gill Sans MT" panose="020B0502020104020203" pitchFamily="34" charset="0"/>
              </a:rPr>
              <a:t>If 1 value is met or exceeded</a:t>
            </a:r>
            <a:endParaRPr lang="zh-CN" altLang="zh-CN" sz="2400">
              <a:solidFill>
                <a:srgbClr val="000000"/>
              </a:solidFill>
              <a:latin typeface="Times New Roman" panose="02020603050405020304" pitchFamily="18" charset="0"/>
            </a:endParaRPr>
          </a:p>
        </p:txBody>
      </p:sp>
      <p:sp>
        <p:nvSpPr>
          <p:cNvPr id="36875" name="Rectangle 888"/>
          <p:cNvSpPr>
            <a:spLocks/>
          </p:cNvSpPr>
          <p:nvPr/>
        </p:nvSpPr>
        <p:spPr bwMode="auto">
          <a:xfrm>
            <a:off x="2743200" y="4953001"/>
            <a:ext cx="990600" cy="346075"/>
          </a:xfrm>
          <a:prstGeom prst="rect">
            <a:avLst/>
          </a:prstGeom>
          <a:noFill/>
          <a:ln w="9525">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SzPct val="100000"/>
              <a:buChar char="•"/>
              <a:defRPr sz="3200">
                <a:solidFill>
                  <a:srgbClr val="006699"/>
                </a:solidFill>
                <a:latin typeface="Verdana" panose="020B0604030504040204" pitchFamily="34" charset="0"/>
                <a:ea typeface="宋体" panose="02010600030101010101" pitchFamily="2" charset="-122"/>
                <a:sym typeface="Times New Roman" panose="02020603050405020304" pitchFamily="18" charset="0"/>
              </a:defRPr>
            </a:lvl1pPr>
            <a:lvl2pPr marL="742950" indent="-285750">
              <a:spcBef>
                <a:spcPct val="20000"/>
              </a:spcBef>
              <a:buSzPct val="100000"/>
              <a:buChar char="–"/>
              <a:defRPr sz="2800">
                <a:solidFill>
                  <a:srgbClr val="006699"/>
                </a:solidFill>
                <a:latin typeface="Verdana" panose="020B0604030504040204" pitchFamily="34" charset="0"/>
                <a:ea typeface="宋体" panose="02010600030101010101" pitchFamily="2" charset="-122"/>
                <a:sym typeface="Times New Roman" panose="02020603050405020304" pitchFamily="18" charset="0"/>
              </a:defRPr>
            </a:lvl2pPr>
            <a:lvl3pPr marL="1143000" indent="-228600">
              <a:spcBef>
                <a:spcPct val="20000"/>
              </a:spcBef>
              <a:buSzPct val="100000"/>
              <a:buChar char="•"/>
              <a:defRPr sz="2400">
                <a:solidFill>
                  <a:srgbClr val="006699"/>
                </a:solidFill>
                <a:latin typeface="Verdana" panose="020B0604030504040204" pitchFamily="34" charset="0"/>
                <a:ea typeface="宋体" panose="02010600030101010101" pitchFamily="2" charset="-122"/>
                <a:sym typeface="Times New Roman" panose="02020603050405020304" pitchFamily="18" charset="0"/>
              </a:defRPr>
            </a:lvl3pPr>
            <a:lvl4pPr marL="16002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4pPr>
            <a:lvl5pPr marL="20574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9pPr>
          </a:lstStyle>
          <a:p>
            <a:pPr algn="ctr" eaLnBrk="1" hangingPunct="1">
              <a:spcBef>
                <a:spcPct val="0"/>
              </a:spcBef>
              <a:buSzTx/>
              <a:buFontTx/>
              <a:buNone/>
            </a:pPr>
            <a:r>
              <a:rPr lang="en-US" altLang="zh-CN" sz="1600" b="1">
                <a:latin typeface="Gill Sans MT" panose="020B0502020104020203" pitchFamily="34" charset="0"/>
              </a:rPr>
              <a:t>GDM</a:t>
            </a:r>
            <a:endParaRPr lang="zh-CN" altLang="zh-CN" sz="2400">
              <a:solidFill>
                <a:srgbClr val="000000"/>
              </a:solidFill>
              <a:latin typeface="Times New Roman" panose="02020603050405020304" pitchFamily="18" charset="0"/>
            </a:endParaRPr>
          </a:p>
        </p:txBody>
      </p:sp>
      <p:sp>
        <p:nvSpPr>
          <p:cNvPr id="36876" name="Rectangle 890"/>
          <p:cNvSpPr>
            <a:spLocks/>
          </p:cNvSpPr>
          <p:nvPr/>
        </p:nvSpPr>
        <p:spPr bwMode="auto">
          <a:xfrm>
            <a:off x="2147932" y="5791200"/>
            <a:ext cx="1855701" cy="338554"/>
          </a:xfrm>
          <a:prstGeom prst="rect">
            <a:avLst/>
          </a:prstGeom>
          <a:noFill/>
          <a:ln w="9525">
            <a:solidFill>
              <a:srgbClr val="006699"/>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SzPct val="100000"/>
              <a:buChar char="•"/>
              <a:defRPr sz="3200">
                <a:solidFill>
                  <a:srgbClr val="006699"/>
                </a:solidFill>
                <a:latin typeface="Verdana" panose="020B0604030504040204" pitchFamily="34" charset="0"/>
                <a:ea typeface="宋体" panose="02010600030101010101" pitchFamily="2" charset="-122"/>
                <a:sym typeface="Times New Roman" panose="02020603050405020304" pitchFamily="18" charset="0"/>
              </a:defRPr>
            </a:lvl1pPr>
            <a:lvl2pPr marL="742950" indent="-285750">
              <a:spcBef>
                <a:spcPct val="20000"/>
              </a:spcBef>
              <a:buSzPct val="100000"/>
              <a:buChar char="–"/>
              <a:defRPr sz="2800">
                <a:solidFill>
                  <a:srgbClr val="006699"/>
                </a:solidFill>
                <a:latin typeface="Verdana" panose="020B0604030504040204" pitchFamily="34" charset="0"/>
                <a:ea typeface="宋体" panose="02010600030101010101" pitchFamily="2" charset="-122"/>
                <a:sym typeface="Times New Roman" panose="02020603050405020304" pitchFamily="18" charset="0"/>
              </a:defRPr>
            </a:lvl2pPr>
            <a:lvl3pPr marL="1143000" indent="-228600">
              <a:spcBef>
                <a:spcPct val="20000"/>
              </a:spcBef>
              <a:buSzPct val="100000"/>
              <a:buChar char="•"/>
              <a:defRPr sz="2400">
                <a:solidFill>
                  <a:srgbClr val="006699"/>
                </a:solidFill>
                <a:latin typeface="Verdana" panose="020B0604030504040204" pitchFamily="34" charset="0"/>
                <a:ea typeface="宋体" panose="02010600030101010101" pitchFamily="2" charset="-122"/>
                <a:sym typeface="Times New Roman" panose="02020603050405020304" pitchFamily="18" charset="0"/>
              </a:defRPr>
            </a:lvl3pPr>
            <a:lvl4pPr marL="16002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4pPr>
            <a:lvl5pPr marL="20574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9pPr>
          </a:lstStyle>
          <a:p>
            <a:pPr algn="ctr" eaLnBrk="1" hangingPunct="1">
              <a:spcBef>
                <a:spcPct val="0"/>
              </a:spcBef>
              <a:buSzTx/>
              <a:buFontTx/>
              <a:buNone/>
            </a:pPr>
            <a:r>
              <a:rPr lang="en-US" altLang="zh-CN" sz="1600" b="1">
                <a:latin typeface="Gill Sans MT" panose="020B0502020104020203" pitchFamily="34" charset="0"/>
              </a:rPr>
              <a:t>IGT of pregnancy</a:t>
            </a:r>
            <a:endParaRPr lang="zh-CN" altLang="zh-CN" sz="2400">
              <a:solidFill>
                <a:srgbClr val="000000"/>
              </a:solidFill>
              <a:latin typeface="Times New Roman" panose="02020603050405020304" pitchFamily="18" charset="0"/>
            </a:endParaRPr>
          </a:p>
        </p:txBody>
      </p:sp>
      <p:sp>
        <p:nvSpPr>
          <p:cNvPr id="36877" name="Line 892"/>
          <p:cNvSpPr>
            <a:spLocks noChangeShapeType="1"/>
          </p:cNvSpPr>
          <p:nvPr/>
        </p:nvSpPr>
        <p:spPr bwMode="auto">
          <a:xfrm>
            <a:off x="5791200" y="2133600"/>
            <a:ext cx="0" cy="381000"/>
          </a:xfrm>
          <a:prstGeom prst="line">
            <a:avLst/>
          </a:prstGeom>
          <a:noFill/>
          <a:ln w="9525">
            <a:solidFill>
              <a:srgbClr val="006699"/>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6878" name="Line 894"/>
          <p:cNvSpPr>
            <a:spLocks noChangeShapeType="1"/>
          </p:cNvSpPr>
          <p:nvPr/>
        </p:nvSpPr>
        <p:spPr bwMode="auto">
          <a:xfrm>
            <a:off x="5791200" y="2895600"/>
            <a:ext cx="0" cy="381000"/>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36879" name="Line 896"/>
          <p:cNvSpPr>
            <a:spLocks noChangeShapeType="1"/>
          </p:cNvSpPr>
          <p:nvPr/>
        </p:nvSpPr>
        <p:spPr bwMode="auto">
          <a:xfrm>
            <a:off x="3276600" y="3810000"/>
            <a:ext cx="0" cy="1143000"/>
          </a:xfrm>
          <a:prstGeom prst="line">
            <a:avLst/>
          </a:prstGeom>
          <a:noFill/>
          <a:ln w="9525">
            <a:solidFill>
              <a:srgbClr val="006699"/>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6880" name="Line 898"/>
          <p:cNvSpPr>
            <a:spLocks noChangeShapeType="1"/>
          </p:cNvSpPr>
          <p:nvPr/>
        </p:nvSpPr>
        <p:spPr bwMode="auto">
          <a:xfrm>
            <a:off x="8305800" y="3810000"/>
            <a:ext cx="0" cy="381000"/>
          </a:xfrm>
          <a:prstGeom prst="line">
            <a:avLst/>
          </a:prstGeom>
          <a:noFill/>
          <a:ln w="9525">
            <a:solidFill>
              <a:srgbClr val="006699"/>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6881" name="Line 900"/>
          <p:cNvSpPr>
            <a:spLocks noChangeShapeType="1"/>
          </p:cNvSpPr>
          <p:nvPr/>
        </p:nvSpPr>
        <p:spPr bwMode="auto">
          <a:xfrm>
            <a:off x="8610600" y="4572000"/>
            <a:ext cx="0" cy="304800"/>
          </a:xfrm>
          <a:prstGeom prst="line">
            <a:avLst/>
          </a:prstGeom>
          <a:noFill/>
          <a:ln w="9525">
            <a:solidFill>
              <a:srgbClr val="006699"/>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6882" name="Line 902"/>
          <p:cNvSpPr>
            <a:spLocks noChangeShapeType="1"/>
          </p:cNvSpPr>
          <p:nvPr/>
        </p:nvSpPr>
        <p:spPr bwMode="auto">
          <a:xfrm flipH="1">
            <a:off x="4114800" y="6019800"/>
            <a:ext cx="533400" cy="0"/>
          </a:xfrm>
          <a:prstGeom prst="line">
            <a:avLst/>
          </a:prstGeom>
          <a:noFill/>
          <a:ln w="9525">
            <a:solidFill>
              <a:srgbClr val="006699"/>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6883" name="Line 904"/>
          <p:cNvSpPr>
            <a:spLocks noChangeShapeType="1"/>
          </p:cNvSpPr>
          <p:nvPr/>
        </p:nvSpPr>
        <p:spPr bwMode="auto">
          <a:xfrm flipH="1">
            <a:off x="7086600" y="5181600"/>
            <a:ext cx="990600" cy="0"/>
          </a:xfrm>
          <a:prstGeom prst="line">
            <a:avLst/>
          </a:prstGeom>
          <a:noFill/>
          <a:ln w="9525">
            <a:solidFill>
              <a:srgbClr val="006699"/>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6884" name="Line 906"/>
          <p:cNvSpPr>
            <a:spLocks noChangeShapeType="1"/>
          </p:cNvSpPr>
          <p:nvPr/>
        </p:nvSpPr>
        <p:spPr bwMode="auto">
          <a:xfrm>
            <a:off x="8686800" y="5791200"/>
            <a:ext cx="0" cy="304800"/>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36885" name="Line 908"/>
          <p:cNvSpPr>
            <a:spLocks noChangeShapeType="1"/>
          </p:cNvSpPr>
          <p:nvPr/>
        </p:nvSpPr>
        <p:spPr bwMode="auto">
          <a:xfrm flipH="1">
            <a:off x="7848600" y="6096000"/>
            <a:ext cx="838200" cy="0"/>
          </a:xfrm>
          <a:prstGeom prst="line">
            <a:avLst/>
          </a:prstGeom>
          <a:noFill/>
          <a:ln w="9525">
            <a:solidFill>
              <a:srgbClr val="006699"/>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6886" name="Line 910"/>
          <p:cNvSpPr>
            <a:spLocks noChangeShapeType="1"/>
          </p:cNvSpPr>
          <p:nvPr/>
        </p:nvSpPr>
        <p:spPr bwMode="auto">
          <a:xfrm flipH="1">
            <a:off x="3733800" y="5105400"/>
            <a:ext cx="1219200" cy="0"/>
          </a:xfrm>
          <a:prstGeom prst="line">
            <a:avLst/>
          </a:prstGeom>
          <a:noFill/>
          <a:ln w="9525">
            <a:solidFill>
              <a:srgbClr val="006699"/>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6887" name="Line 912"/>
          <p:cNvSpPr>
            <a:spLocks noChangeShapeType="1"/>
          </p:cNvSpPr>
          <p:nvPr/>
        </p:nvSpPr>
        <p:spPr bwMode="auto">
          <a:xfrm>
            <a:off x="6553200" y="3276600"/>
            <a:ext cx="1752600" cy="0"/>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36888" name="Line 914"/>
          <p:cNvSpPr>
            <a:spLocks noChangeShapeType="1"/>
          </p:cNvSpPr>
          <p:nvPr/>
        </p:nvSpPr>
        <p:spPr bwMode="auto">
          <a:xfrm>
            <a:off x="8305800" y="3276600"/>
            <a:ext cx="0" cy="152400"/>
          </a:xfrm>
          <a:prstGeom prst="line">
            <a:avLst/>
          </a:prstGeom>
          <a:noFill/>
          <a:ln w="9525">
            <a:solidFill>
              <a:srgbClr val="006699"/>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6889" name="Line 916"/>
          <p:cNvSpPr>
            <a:spLocks noChangeShapeType="1"/>
          </p:cNvSpPr>
          <p:nvPr/>
        </p:nvSpPr>
        <p:spPr bwMode="auto">
          <a:xfrm flipH="1">
            <a:off x="3276600" y="3276600"/>
            <a:ext cx="3276600" cy="0"/>
          </a:xfrm>
          <a:prstGeom prst="line">
            <a:avLst/>
          </a:prstGeom>
          <a:noFill/>
          <a:ln w="9525">
            <a:solidFill>
              <a:srgbClr val="006699"/>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36890" name="Line 918"/>
          <p:cNvSpPr>
            <a:spLocks noChangeShapeType="1"/>
          </p:cNvSpPr>
          <p:nvPr/>
        </p:nvSpPr>
        <p:spPr bwMode="auto">
          <a:xfrm>
            <a:off x="3276600" y="3276600"/>
            <a:ext cx="0" cy="152400"/>
          </a:xfrm>
          <a:prstGeom prst="line">
            <a:avLst/>
          </a:prstGeom>
          <a:noFill/>
          <a:ln w="9525">
            <a:solidFill>
              <a:srgbClr val="006699"/>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6891" name="Rectangle 920"/>
          <p:cNvSpPr>
            <a:spLocks noChangeArrowheads="1"/>
          </p:cNvSpPr>
          <p:nvPr/>
        </p:nvSpPr>
        <p:spPr bwMode="auto">
          <a:xfrm>
            <a:off x="1992314" y="476250"/>
            <a:ext cx="3101975" cy="579438"/>
          </a:xfrm>
          <a:prstGeom prst="rect">
            <a:avLst/>
          </a:prstGeom>
          <a:solidFill>
            <a:srgbClr val="0066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100000"/>
              <a:buChar char="•"/>
              <a:defRPr sz="3200">
                <a:solidFill>
                  <a:srgbClr val="006699"/>
                </a:solidFill>
                <a:latin typeface="Verdana" panose="020B0604030504040204" pitchFamily="34" charset="0"/>
                <a:ea typeface="宋体" panose="02010600030101010101" pitchFamily="2" charset="-122"/>
                <a:sym typeface="Times New Roman" panose="02020603050405020304" pitchFamily="18" charset="0"/>
              </a:defRPr>
            </a:lvl1pPr>
            <a:lvl2pPr marL="742950" indent="-285750">
              <a:spcBef>
                <a:spcPct val="20000"/>
              </a:spcBef>
              <a:buSzPct val="100000"/>
              <a:buChar char="–"/>
              <a:defRPr sz="2800">
                <a:solidFill>
                  <a:srgbClr val="006699"/>
                </a:solidFill>
                <a:latin typeface="Verdana" panose="020B0604030504040204" pitchFamily="34" charset="0"/>
                <a:ea typeface="宋体" panose="02010600030101010101" pitchFamily="2" charset="-122"/>
                <a:sym typeface="Times New Roman" panose="02020603050405020304" pitchFamily="18" charset="0"/>
              </a:defRPr>
            </a:lvl2pPr>
            <a:lvl3pPr marL="1143000" indent="-228600">
              <a:spcBef>
                <a:spcPct val="20000"/>
              </a:spcBef>
              <a:buSzPct val="100000"/>
              <a:buChar char="•"/>
              <a:defRPr sz="2400">
                <a:solidFill>
                  <a:srgbClr val="006699"/>
                </a:solidFill>
                <a:latin typeface="Verdana" panose="020B0604030504040204" pitchFamily="34" charset="0"/>
                <a:ea typeface="宋体" panose="02010600030101010101" pitchFamily="2" charset="-122"/>
                <a:sym typeface="Times New Roman" panose="02020603050405020304" pitchFamily="18" charset="0"/>
              </a:defRPr>
            </a:lvl3pPr>
            <a:lvl4pPr marL="16002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4pPr>
            <a:lvl5pPr marL="2057400" indent="-228600">
              <a:spcBef>
                <a:spcPct val="20000"/>
              </a:spcBef>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5pPr>
            <a:lvl6pPr marL="25146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6pPr>
            <a:lvl7pPr marL="29718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7pPr>
            <a:lvl8pPr marL="34290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8pPr>
            <a:lvl9pPr marL="3886200" indent="-228600" eaLnBrk="0" fontAlgn="base" hangingPunct="0">
              <a:spcBef>
                <a:spcPct val="20000"/>
              </a:spcBef>
              <a:spcAft>
                <a:spcPct val="0"/>
              </a:spcAft>
              <a:buSzPct val="100000"/>
              <a:buChar char="»"/>
              <a:defRPr sz="2000">
                <a:solidFill>
                  <a:srgbClr val="006699"/>
                </a:solidFill>
                <a:latin typeface="Verdana" panose="020B0604030504040204" pitchFamily="34" charset="0"/>
                <a:ea typeface="宋体" panose="02010600030101010101" pitchFamily="2" charset="-122"/>
                <a:sym typeface="Times New Roman" panose="02020603050405020304" pitchFamily="18" charset="0"/>
              </a:defRPr>
            </a:lvl9pPr>
          </a:lstStyle>
          <a:p>
            <a:pPr eaLnBrk="1" hangingPunct="1">
              <a:spcBef>
                <a:spcPct val="0"/>
              </a:spcBef>
              <a:buSzTx/>
              <a:buFontTx/>
              <a:buNone/>
            </a:pPr>
            <a:r>
              <a:rPr lang="en-US" altLang="zh-CN">
                <a:solidFill>
                  <a:srgbClr val="FFFFFF"/>
                </a:solidFill>
                <a:latin typeface="Gill Sans MT" panose="020B0502020104020203" pitchFamily="34" charset="0"/>
              </a:rPr>
              <a:t>SCREENING</a:t>
            </a:r>
            <a:endParaRPr lang="zh-CN" altLang="zh-CN" sz="240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20500132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TotalTime>
  <Words>1640</Words>
  <Application>Microsoft Office PowerPoint</Application>
  <PresentationFormat>Widescreen</PresentationFormat>
  <Paragraphs>200</Paragraphs>
  <Slides>27</Slides>
  <Notes>8</Notes>
  <HiddenSlides>0</HiddenSlides>
  <MMClips>0</MMClips>
  <ScaleCrop>false</ScaleCrop>
  <HeadingPairs>
    <vt:vector size="6" baseType="variant">
      <vt:variant>
        <vt:lpstr>Fonts Used</vt:lpstr>
      </vt:variant>
      <vt:variant>
        <vt:i4>17</vt:i4>
      </vt:variant>
      <vt:variant>
        <vt:lpstr>Theme</vt:lpstr>
      </vt:variant>
      <vt:variant>
        <vt:i4>1</vt:i4>
      </vt:variant>
      <vt:variant>
        <vt:lpstr>Slide Titles</vt:lpstr>
      </vt:variant>
      <vt:variant>
        <vt:i4>27</vt:i4>
      </vt:variant>
    </vt:vector>
  </HeadingPairs>
  <TitlesOfParts>
    <vt:vector size="45" baseType="lpstr">
      <vt:lpstr>微軟正黑體</vt:lpstr>
      <vt:lpstr>宋体</vt:lpstr>
      <vt:lpstr>Arial</vt:lpstr>
      <vt:lpstr>Arial Narrow</vt:lpstr>
      <vt:lpstr>Book Antiqua</vt:lpstr>
      <vt:lpstr>Calibri</vt:lpstr>
      <vt:lpstr>等线</vt:lpstr>
      <vt:lpstr>方正姚体</vt:lpstr>
      <vt:lpstr>Gill Sans MT</vt:lpstr>
      <vt:lpstr>PMingLiU</vt:lpstr>
      <vt:lpstr>华文新魏</vt:lpstr>
      <vt:lpstr>Symbol</vt:lpstr>
      <vt:lpstr>Times New Roman</vt:lpstr>
      <vt:lpstr>Trebuchet MS</vt:lpstr>
      <vt:lpstr>Verdana</vt:lpstr>
      <vt:lpstr>Wingdings</vt:lpstr>
      <vt:lpstr>Wingdings 3</vt:lpstr>
      <vt:lpstr>Facet</vt:lpstr>
      <vt:lpstr>Gestational Diabetes</vt:lpstr>
      <vt:lpstr>Definition:</vt:lpstr>
      <vt:lpstr>PowerPoint Presentation</vt:lpstr>
      <vt:lpstr>Classification of Diabetes in Pregnancy </vt:lpstr>
      <vt:lpstr>Complications of pregnancy in GDM</vt:lpstr>
      <vt:lpstr>RISK FACTORS FOR GDM</vt:lpstr>
      <vt:lpstr>Screening-cont:</vt:lpstr>
      <vt:lpstr>Screening-cont:</vt:lpstr>
      <vt:lpstr>PowerPoint Presentation</vt:lpstr>
      <vt:lpstr>Gestational diabetes Diagnosis</vt:lpstr>
      <vt:lpstr>Dx of GDM with Use of a 100 gram Oral Glucose Load </vt:lpstr>
      <vt:lpstr>Management</vt:lpstr>
      <vt:lpstr>Management</vt:lpstr>
      <vt:lpstr>Management</vt:lpstr>
      <vt:lpstr>Know your blood sugar level                           &amp; keep it under control</vt:lpstr>
      <vt:lpstr>Dietary Therapy</vt:lpstr>
      <vt:lpstr>Insulin Regimen</vt:lpstr>
      <vt:lpstr>Antepartum Testing</vt:lpstr>
      <vt:lpstr>Delivery </vt:lpstr>
      <vt:lpstr>Delivery</vt:lpstr>
      <vt:lpstr>What is a reasonable approach?</vt:lpstr>
      <vt:lpstr> </vt:lpstr>
      <vt:lpstr>Intrapartum </vt:lpstr>
      <vt:lpstr>Postpartum Care</vt:lpstr>
      <vt:lpstr>Postpartum Care-cont:</vt:lpstr>
      <vt:lpstr>Postpartum Care-cont: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Hepatitis  in Pregnancy</dc:title>
  <dc:creator>Lib Lab One</dc:creator>
  <cp:lastModifiedBy>Lib Lab One</cp:lastModifiedBy>
  <cp:revision>2</cp:revision>
  <dcterms:created xsi:type="dcterms:W3CDTF">2021-11-19T10:09:26Z</dcterms:created>
  <dcterms:modified xsi:type="dcterms:W3CDTF">2021-11-24T04:30:28Z</dcterms:modified>
</cp:coreProperties>
</file>